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6"/>
  </p:notesMasterIdLst>
  <p:handoutMasterIdLst>
    <p:handoutMasterId r:id="rId38"/>
  </p:handoutMasterIdLst>
  <p:sldIdLst>
    <p:sldId id="8393" r:id="rId4"/>
    <p:sldId id="8388" r:id="rId5"/>
    <p:sldId id="286" r:id="rId7"/>
    <p:sldId id="272" r:id="rId8"/>
    <p:sldId id="8449" r:id="rId9"/>
    <p:sldId id="7198" r:id="rId10"/>
    <p:sldId id="8389" r:id="rId11"/>
    <p:sldId id="269" r:id="rId12"/>
    <p:sldId id="8427" r:id="rId13"/>
    <p:sldId id="8447" r:id="rId14"/>
    <p:sldId id="8450" r:id="rId15"/>
    <p:sldId id="8419" r:id="rId16"/>
    <p:sldId id="8420" r:id="rId17"/>
    <p:sldId id="8421" r:id="rId18"/>
    <p:sldId id="8428" r:id="rId19"/>
    <p:sldId id="8422" r:id="rId20"/>
    <p:sldId id="8423" r:id="rId21"/>
    <p:sldId id="8424" r:id="rId22"/>
    <p:sldId id="8429" r:id="rId23"/>
    <p:sldId id="8451" r:id="rId24"/>
    <p:sldId id="8452" r:id="rId25"/>
    <p:sldId id="8453" r:id="rId26"/>
    <p:sldId id="8454" r:id="rId27"/>
    <p:sldId id="8455" r:id="rId28"/>
    <p:sldId id="8456" r:id="rId29"/>
    <p:sldId id="8457" r:id="rId30"/>
    <p:sldId id="8458" r:id="rId31"/>
    <p:sldId id="8390" r:id="rId32"/>
    <p:sldId id="7281" r:id="rId33"/>
    <p:sldId id="1248" r:id="rId34"/>
    <p:sldId id="8443" r:id="rId35"/>
    <p:sldId id="8431" r:id="rId36"/>
    <p:sldId id="256" r:id="rId37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7" userDrawn="1">
          <p15:clr>
            <a:srgbClr val="A4A3A4"/>
          </p15:clr>
        </p15:guide>
        <p15:guide id="2" pos="38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CCFFCC"/>
    <a:srgbClr val="99CCFF"/>
    <a:srgbClr val="FF6600"/>
    <a:srgbClr val="00FFFF"/>
    <a:srgbClr val="66CCFF"/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280" autoAdjust="0"/>
  </p:normalViewPr>
  <p:slideViewPr>
    <p:cSldViewPr snapToGrid="0" showGuides="1">
      <p:cViewPr varScale="1">
        <p:scale>
          <a:sx n="58" d="100"/>
          <a:sy n="58" d="100"/>
        </p:scale>
        <p:origin x="-78" y="-1416"/>
      </p:cViewPr>
      <p:guideLst>
        <p:guide orient="horz" pos="2227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2" Type="http://schemas.openxmlformats.org/officeDocument/2006/relationships/tags" Target="tags/tag5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F0E99-DAD2-4DB0-A11D-671AB3AEBB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E052F-8997-4C6A-944B-319BB3A8ED5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A49B3C-D5AD-4786-92B2-BEB2B2F348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7AD44-E698-4438-9D99-831EBFCCE1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7BA12E-7FFF-4F46-9B4A-ECA91CF409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57266-2DAA-4ECB-93ED-B084D17E5B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C9FA-B345-4379-926A-541A3D68B6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57266-2DAA-4ECB-93ED-B084D17E5B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同时发展很多家公司，为什么我们能够脱颖而出，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91CAE-0CE1-45F0-8A05-E4D634E011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同时发展很多家公司，为什么我们能够脱颖而出，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91CAE-0CE1-45F0-8A05-E4D634E011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100364" y="6470260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100364" y="6470260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8AFBE-CB95-410C-9170-E8C374E6C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6DB24-B25B-49D7-A066-6E012C0AC9E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5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>
            <a:spLocks noChangeAspect="1"/>
          </p:cNvSpPr>
          <p:nvPr/>
        </p:nvSpPr>
        <p:spPr bwMode="auto">
          <a:xfrm>
            <a:off x="859790" y="3952875"/>
            <a:ext cx="10473055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sz="6000" b="1" noProof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南京鑫长江制药设备公司</a:t>
            </a:r>
            <a:endParaRPr lang="zh-CN" sz="6000" b="1" noProof="1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  <a:p>
            <a:pPr algn="ctr">
              <a:lnSpc>
                <a:spcPct val="120000"/>
              </a:lnSpc>
            </a:pPr>
            <a:r>
              <a:rPr lang="zh-CN" sz="6000" b="1" noProof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招聘简介</a:t>
            </a:r>
            <a:endParaRPr lang="zh-CN" sz="3000" noProof="1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76219" y="2630593"/>
            <a:ext cx="28408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20</a:t>
            </a:r>
            <a:r>
              <a:rPr lang="en-US" sz="8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23</a:t>
            </a:r>
            <a:endParaRPr lang="en-US" sz="8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pic>
        <p:nvPicPr>
          <p:cNvPr id="2" name="图片 1" descr="1530533852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885" y="490220"/>
            <a:ext cx="1842135" cy="2140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/>
          <p:cNvSpPr/>
          <p:nvPr/>
        </p:nvSpPr>
        <p:spPr>
          <a:xfrm>
            <a:off x="1275080" y="1828165"/>
            <a:ext cx="2122170" cy="4878070"/>
          </a:xfrm>
          <a:prstGeom prst="roundRect">
            <a:avLst>
              <a:gd name="adj" fmla="val 777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6660">
              <a:defRPr/>
            </a:pPr>
            <a:endParaRPr lang="en-US" sz="319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3" name="Rounded Rectangle 9"/>
          <p:cNvSpPr/>
          <p:nvPr/>
        </p:nvSpPr>
        <p:spPr>
          <a:xfrm>
            <a:off x="1270000" y="1828165"/>
            <a:ext cx="2122170" cy="1975485"/>
          </a:xfrm>
          <a:prstGeom prst="roundRect">
            <a:avLst>
              <a:gd name="adj" fmla="val 7770"/>
            </a:avLst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6660">
              <a:defRPr/>
            </a:pPr>
            <a:endParaRPr lang="en-US" sz="319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33" name="TextBox 18"/>
          <p:cNvSpPr txBox="1"/>
          <p:nvPr/>
        </p:nvSpPr>
        <p:spPr>
          <a:xfrm flipH="1">
            <a:off x="1391285" y="423227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Black" panose="020B0A04020102020204" charset="0"/>
                <a:sym typeface="MS Reference Sans Serif" panose="020B0604030504040204" charset="0"/>
              </a:rPr>
              <a:t>有重点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Arial Black" panose="020B0A04020102020204" charset="0"/>
              <a:sym typeface="MS Reference Sans Serif" panose="020B0604030504040204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3392075" y="1012714"/>
            <a:ext cx="5544407" cy="617980"/>
            <a:chOff x="551593" y="497013"/>
            <a:chExt cx="5544407" cy="617980"/>
          </a:xfrm>
        </p:grpSpPr>
        <p:sp>
          <p:nvSpPr>
            <p:cNvPr id="45" name="矩形 44"/>
            <p:cNvSpPr/>
            <p:nvPr/>
          </p:nvSpPr>
          <p:spPr>
            <a:xfrm>
              <a:off x="551593" y="497013"/>
              <a:ext cx="5544407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合作伙伴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cxnSp>
          <p:nvCxnSpPr>
            <p:cNvPr id="46" name="0 _4"/>
            <p:cNvCxnSpPr/>
            <p:nvPr/>
          </p:nvCxnSpPr>
          <p:spPr>
            <a:xfrm>
              <a:off x="715475" y="1114993"/>
              <a:ext cx="5119805" cy="0"/>
            </a:xfrm>
            <a:prstGeom prst="line">
              <a:avLst/>
            </a:prstGeom>
            <a:ln w="25400">
              <a:gradFill>
                <a:gsLst>
                  <a:gs pos="49000">
                    <a:srgbClr val="3B3838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760" y="1828165"/>
            <a:ext cx="3473450" cy="48190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20" y="1828165"/>
            <a:ext cx="3585210" cy="481901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205" y="1828165"/>
            <a:ext cx="3734435" cy="481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14477" y="89248"/>
            <a:ext cx="228939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核心产品</a:t>
            </a:r>
            <a:endParaRPr lang="en-US" altLang="zh-CN" sz="3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Freeform 10"/>
          <p:cNvSpPr>
            <a:spLocks noEditPoints="1"/>
          </p:cNvSpPr>
          <p:nvPr/>
        </p:nvSpPr>
        <p:spPr bwMode="auto">
          <a:xfrm>
            <a:off x="1199615" y="3441445"/>
            <a:ext cx="2267544" cy="1139683"/>
          </a:xfrm>
          <a:custGeom>
            <a:avLst/>
            <a:gdLst>
              <a:gd name="T0" fmla="*/ 1868488 w 2333"/>
              <a:gd name="T1" fmla="*/ 0 h 1818"/>
              <a:gd name="T2" fmla="*/ 1868488 w 2333"/>
              <a:gd name="T3" fmla="*/ 1092205 h 1818"/>
              <a:gd name="T4" fmla="*/ 933844 w 2333"/>
              <a:gd name="T5" fmla="*/ 1455739 h 1818"/>
              <a:gd name="T6" fmla="*/ 0 w 2333"/>
              <a:gd name="T7" fmla="*/ 1092205 h 1818"/>
              <a:gd name="T8" fmla="*/ 0 w 2333"/>
              <a:gd name="T9" fmla="*/ 0 h 1818"/>
              <a:gd name="T10" fmla="*/ 1868488 w 2333"/>
              <a:gd name="T11" fmla="*/ 0 h 1818"/>
              <a:gd name="T12" fmla="*/ 933844 w 2333"/>
              <a:gd name="T13" fmla="*/ 0 h 18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33"/>
              <a:gd name="T22" fmla="*/ 0 h 1818"/>
              <a:gd name="T23" fmla="*/ 2333 w 2333"/>
              <a:gd name="T24" fmla="*/ 1818 h 18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33" h="1818">
                <a:moveTo>
                  <a:pt x="2333" y="0"/>
                </a:moveTo>
                <a:lnTo>
                  <a:pt x="2333" y="1364"/>
                </a:lnTo>
                <a:lnTo>
                  <a:pt x="1166" y="1818"/>
                </a:lnTo>
                <a:lnTo>
                  <a:pt x="0" y="1364"/>
                </a:lnTo>
                <a:lnTo>
                  <a:pt x="0" y="0"/>
                </a:lnTo>
                <a:lnTo>
                  <a:pt x="2333" y="0"/>
                </a:lnTo>
                <a:close/>
                <a:moveTo>
                  <a:pt x="1166" y="0"/>
                </a:moveTo>
              </a:path>
            </a:pathLst>
          </a:custGeom>
          <a:solidFill>
            <a:srgbClr val="00539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灭菌类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10"/>
          <p:cNvSpPr>
            <a:spLocks noEditPoints="1"/>
          </p:cNvSpPr>
          <p:nvPr/>
        </p:nvSpPr>
        <p:spPr bwMode="auto">
          <a:xfrm>
            <a:off x="3755348" y="3429000"/>
            <a:ext cx="2267544" cy="1139683"/>
          </a:xfrm>
          <a:custGeom>
            <a:avLst/>
            <a:gdLst>
              <a:gd name="T0" fmla="*/ 1868488 w 2333"/>
              <a:gd name="T1" fmla="*/ 0 h 1818"/>
              <a:gd name="T2" fmla="*/ 1868488 w 2333"/>
              <a:gd name="T3" fmla="*/ 1092205 h 1818"/>
              <a:gd name="T4" fmla="*/ 933844 w 2333"/>
              <a:gd name="T5" fmla="*/ 1455739 h 1818"/>
              <a:gd name="T6" fmla="*/ 0 w 2333"/>
              <a:gd name="T7" fmla="*/ 1092205 h 1818"/>
              <a:gd name="T8" fmla="*/ 0 w 2333"/>
              <a:gd name="T9" fmla="*/ 0 h 1818"/>
              <a:gd name="T10" fmla="*/ 1868488 w 2333"/>
              <a:gd name="T11" fmla="*/ 0 h 1818"/>
              <a:gd name="T12" fmla="*/ 933844 w 2333"/>
              <a:gd name="T13" fmla="*/ 0 h 18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33"/>
              <a:gd name="T22" fmla="*/ 0 h 1818"/>
              <a:gd name="T23" fmla="*/ 2333 w 2333"/>
              <a:gd name="T24" fmla="*/ 1818 h 18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33" h="1818">
                <a:moveTo>
                  <a:pt x="2333" y="0"/>
                </a:moveTo>
                <a:lnTo>
                  <a:pt x="2333" y="1364"/>
                </a:lnTo>
                <a:lnTo>
                  <a:pt x="1166" y="1818"/>
                </a:lnTo>
                <a:lnTo>
                  <a:pt x="0" y="1364"/>
                </a:lnTo>
                <a:lnTo>
                  <a:pt x="0" y="0"/>
                </a:lnTo>
                <a:lnTo>
                  <a:pt x="2333" y="0"/>
                </a:lnTo>
                <a:close/>
                <a:moveTo>
                  <a:pt x="1166" y="0"/>
                </a:moveTo>
              </a:path>
            </a:pathLst>
          </a:cu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清洗类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10"/>
          <p:cNvSpPr>
            <a:spLocks noEditPoints="1"/>
          </p:cNvSpPr>
          <p:nvPr/>
        </p:nvSpPr>
        <p:spPr bwMode="auto">
          <a:xfrm>
            <a:off x="6198561" y="3475393"/>
            <a:ext cx="2274816" cy="1139683"/>
          </a:xfrm>
          <a:custGeom>
            <a:avLst/>
            <a:gdLst>
              <a:gd name="T0" fmla="*/ 1868488 w 2333"/>
              <a:gd name="T1" fmla="*/ 0 h 1818"/>
              <a:gd name="T2" fmla="*/ 1868488 w 2333"/>
              <a:gd name="T3" fmla="*/ 1092205 h 1818"/>
              <a:gd name="T4" fmla="*/ 933844 w 2333"/>
              <a:gd name="T5" fmla="*/ 1455739 h 1818"/>
              <a:gd name="T6" fmla="*/ 0 w 2333"/>
              <a:gd name="T7" fmla="*/ 1092205 h 1818"/>
              <a:gd name="T8" fmla="*/ 0 w 2333"/>
              <a:gd name="T9" fmla="*/ 0 h 1818"/>
              <a:gd name="T10" fmla="*/ 1868488 w 2333"/>
              <a:gd name="T11" fmla="*/ 0 h 1818"/>
              <a:gd name="T12" fmla="*/ 933844 w 2333"/>
              <a:gd name="T13" fmla="*/ 0 h 18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33"/>
              <a:gd name="T22" fmla="*/ 0 h 1818"/>
              <a:gd name="T23" fmla="*/ 2333 w 2333"/>
              <a:gd name="T24" fmla="*/ 1818 h 18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33" h="1818">
                <a:moveTo>
                  <a:pt x="2333" y="0"/>
                </a:moveTo>
                <a:lnTo>
                  <a:pt x="2333" y="1364"/>
                </a:lnTo>
                <a:lnTo>
                  <a:pt x="1166" y="1818"/>
                </a:lnTo>
                <a:lnTo>
                  <a:pt x="0" y="1364"/>
                </a:lnTo>
                <a:lnTo>
                  <a:pt x="0" y="0"/>
                </a:lnTo>
                <a:lnTo>
                  <a:pt x="2333" y="0"/>
                </a:lnTo>
                <a:close/>
                <a:moveTo>
                  <a:pt x="1166" y="0"/>
                </a:moveTo>
              </a:path>
            </a:pathLst>
          </a:cu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干燥类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10"/>
          <p:cNvSpPr>
            <a:spLocks noEditPoints="1"/>
          </p:cNvSpPr>
          <p:nvPr/>
        </p:nvSpPr>
        <p:spPr bwMode="auto">
          <a:xfrm>
            <a:off x="8675842" y="3465512"/>
            <a:ext cx="2203239" cy="1139683"/>
          </a:xfrm>
          <a:custGeom>
            <a:avLst/>
            <a:gdLst>
              <a:gd name="T0" fmla="*/ 1868488 w 2333"/>
              <a:gd name="T1" fmla="*/ 0 h 1818"/>
              <a:gd name="T2" fmla="*/ 1868488 w 2333"/>
              <a:gd name="T3" fmla="*/ 1092205 h 1818"/>
              <a:gd name="T4" fmla="*/ 933844 w 2333"/>
              <a:gd name="T5" fmla="*/ 1455739 h 1818"/>
              <a:gd name="T6" fmla="*/ 0 w 2333"/>
              <a:gd name="T7" fmla="*/ 1092205 h 1818"/>
              <a:gd name="T8" fmla="*/ 0 w 2333"/>
              <a:gd name="T9" fmla="*/ 0 h 1818"/>
              <a:gd name="T10" fmla="*/ 1868488 w 2333"/>
              <a:gd name="T11" fmla="*/ 0 h 1818"/>
              <a:gd name="T12" fmla="*/ 933844 w 2333"/>
              <a:gd name="T13" fmla="*/ 0 h 18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33"/>
              <a:gd name="T22" fmla="*/ 0 h 1818"/>
              <a:gd name="T23" fmla="*/ 2333 w 2333"/>
              <a:gd name="T24" fmla="*/ 1818 h 18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33" h="1818">
                <a:moveTo>
                  <a:pt x="2333" y="0"/>
                </a:moveTo>
                <a:lnTo>
                  <a:pt x="2333" y="1364"/>
                </a:lnTo>
                <a:lnTo>
                  <a:pt x="1166" y="1818"/>
                </a:lnTo>
                <a:lnTo>
                  <a:pt x="0" y="1364"/>
                </a:lnTo>
                <a:lnTo>
                  <a:pt x="0" y="0"/>
                </a:lnTo>
                <a:lnTo>
                  <a:pt x="2333" y="0"/>
                </a:lnTo>
                <a:close/>
                <a:moveTo>
                  <a:pt x="1166" y="0"/>
                </a:moveTo>
              </a:path>
            </a:pathLst>
          </a:custGeom>
          <a:solidFill>
            <a:srgbClr val="FAB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混合类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99615" y="1810916"/>
            <a:ext cx="2267544" cy="1640094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55348" y="1810916"/>
            <a:ext cx="2267544" cy="164009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205855" y="1811655"/>
            <a:ext cx="2267585" cy="16637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676005" y="1812290"/>
            <a:ext cx="2203450" cy="167259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390" y="1811020"/>
            <a:ext cx="2266950" cy="1664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4" grpId="0" bldLvl="0" animBg="1"/>
      <p:bldP spid="5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干热灭菌柜</a:t>
            </a:r>
            <a:endParaRPr lang="zh-CN" altLang="en-US"/>
          </a:p>
        </p:txBody>
      </p:sp>
      <p:pic>
        <p:nvPicPr>
          <p:cNvPr id="4" name="内容占位符 3" descr="0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40125" y="1691005"/>
            <a:ext cx="5111750" cy="435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 descr="0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88030" y="363220"/>
            <a:ext cx="5615940" cy="6131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饼形 171"/>
          <p:cNvSpPr/>
          <p:nvPr/>
        </p:nvSpPr>
        <p:spPr>
          <a:xfrm>
            <a:off x="2554008" y="2621765"/>
            <a:ext cx="2086475" cy="2088667"/>
          </a:xfrm>
          <a:prstGeom prst="pie">
            <a:avLst>
              <a:gd name="adj1" fmla="val 19715675"/>
              <a:gd name="adj2" fmla="val 17817387"/>
            </a:avLst>
          </a:prstGeom>
          <a:solidFill>
            <a:srgbClr val="66CC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5" rIns="91388" bIns="45695" anchor="ctr"/>
          <a:lstStyle/>
          <a:p>
            <a:pPr algn="ctr">
              <a:defRPr/>
            </a:pPr>
            <a:endParaRPr lang="zh-CN" altLang="en-US" sz="2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73" name="饼形 172"/>
          <p:cNvSpPr/>
          <p:nvPr/>
        </p:nvSpPr>
        <p:spPr>
          <a:xfrm rot="17792835">
            <a:off x="2253501" y="2271256"/>
            <a:ext cx="2798115" cy="2700519"/>
          </a:xfrm>
          <a:prstGeom prst="pie">
            <a:avLst>
              <a:gd name="adj1" fmla="val 0"/>
              <a:gd name="adj2" fmla="val 1774312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5" rIns="91388" bIns="45695" anchor="ctr"/>
          <a:lstStyle/>
          <a:p>
            <a:pPr algn="ctr">
              <a:defRPr/>
            </a:pP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74" name="饼形 173"/>
          <p:cNvSpPr/>
          <p:nvPr/>
        </p:nvSpPr>
        <p:spPr>
          <a:xfrm rot="1980000">
            <a:off x="7326783" y="2788455"/>
            <a:ext cx="2088063" cy="2087079"/>
          </a:xfrm>
          <a:prstGeom prst="pie">
            <a:avLst>
              <a:gd name="adj1" fmla="val 18764551"/>
              <a:gd name="adj2" fmla="val 15031858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5" rIns="91388" bIns="45695" anchor="ctr"/>
          <a:lstStyle/>
          <a:p>
            <a:pPr algn="ctr">
              <a:defRPr/>
            </a:pPr>
            <a:endParaRPr lang="zh-CN" altLang="en-US" sz="2400" dirty="0">
              <a:solidFill>
                <a:srgbClr val="66CC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75" name="饼形 174"/>
          <p:cNvSpPr/>
          <p:nvPr/>
        </p:nvSpPr>
        <p:spPr>
          <a:xfrm rot="19772834">
            <a:off x="7033464" y="2408897"/>
            <a:ext cx="2798115" cy="2702105"/>
          </a:xfrm>
          <a:prstGeom prst="pie">
            <a:avLst>
              <a:gd name="adj1" fmla="val 18826865"/>
              <a:gd name="adj2" fmla="val 84872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5" rIns="91388" bIns="45695" anchor="ctr"/>
          <a:lstStyle/>
          <a:p>
            <a:pPr algn="ctr">
              <a:defRPr/>
            </a:pP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76" name="文本框 24"/>
          <p:cNvSpPr txBox="1">
            <a:spLocks noChangeArrowheads="1"/>
          </p:cNvSpPr>
          <p:nvPr/>
        </p:nvSpPr>
        <p:spPr bwMode="auto">
          <a:xfrm>
            <a:off x="2840108" y="3684547"/>
            <a:ext cx="1513561" cy="6648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388" tIns="45695" rIns="91388" bIns="45695">
            <a:spAutoFit/>
          </a:bodyPr>
          <a:lstStyle/>
          <a:p>
            <a:pPr algn="ctr"/>
            <a:r>
              <a:rPr lang="en-US" altLang="zh-CN" sz="37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90%</a:t>
            </a:r>
            <a:endParaRPr lang="zh-CN" altLang="en-US" sz="373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77" name="文本框 25"/>
          <p:cNvSpPr txBox="1">
            <a:spLocks noChangeArrowheads="1"/>
          </p:cNvSpPr>
          <p:nvPr/>
        </p:nvSpPr>
        <p:spPr bwMode="auto">
          <a:xfrm>
            <a:off x="7677558" y="3684547"/>
            <a:ext cx="1680287" cy="6648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388" tIns="45695" rIns="91388" bIns="45695">
            <a:spAutoFit/>
          </a:bodyPr>
          <a:lstStyle>
            <a:defPPr>
              <a:defRPr lang="zh-CN"/>
            </a:defPPr>
            <a:lvl1pPr>
              <a:defRPr sz="44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3735" dirty="0">
                <a:solidFill>
                  <a:schemeClr val="bg1"/>
                </a:solidFill>
                <a:sym typeface="MS Reference Sans Serif" panose="020B0604030504040204" charset="0"/>
              </a:rPr>
              <a:t>70%</a:t>
            </a:r>
            <a:endParaRPr lang="zh-CN" altLang="en-US" sz="3735" dirty="0">
              <a:solidFill>
                <a:schemeClr val="bg1"/>
              </a:solidFill>
              <a:sym typeface="MS Reference Sans Serif" panose="020B0604030504040204" charset="0"/>
            </a:endParaRPr>
          </a:p>
        </p:txBody>
      </p:sp>
      <p:sp>
        <p:nvSpPr>
          <p:cNvPr id="181" name="文本框 34"/>
          <p:cNvSpPr txBox="1">
            <a:spLocks noChangeArrowheads="1"/>
          </p:cNvSpPr>
          <p:nvPr/>
        </p:nvSpPr>
        <p:spPr bwMode="auto">
          <a:xfrm>
            <a:off x="2468840" y="5241682"/>
            <a:ext cx="2367483" cy="6248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388" tIns="45695" rIns="91388" bIns="45695">
            <a:spAutoFit/>
          </a:bodyPr>
          <a:lstStyle/>
          <a:p>
            <a:r>
              <a:rPr lang="zh-CN" sz="173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造字工房悦黑体 常规体" charset="-122"/>
                <a:sym typeface="MS Reference Sans Serif" panose="020B0604030504040204" charset="0"/>
              </a:rPr>
              <a:t>血液制品、生物制品行业市场占有率</a:t>
            </a:r>
            <a:endParaRPr lang="zh-CN" sz="173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造字工房悦黑体 常规体" charset="-122"/>
              <a:sym typeface="MS Reference Sans Serif" panose="020B0604030504040204" charset="0"/>
            </a:endParaRPr>
          </a:p>
        </p:txBody>
      </p:sp>
      <p:sp>
        <p:nvSpPr>
          <p:cNvPr id="182" name="文本框 36"/>
          <p:cNvSpPr txBox="1">
            <a:spLocks noChangeArrowheads="1"/>
          </p:cNvSpPr>
          <p:nvPr/>
        </p:nvSpPr>
        <p:spPr bwMode="auto">
          <a:xfrm>
            <a:off x="4836160" y="5866765"/>
            <a:ext cx="2470150" cy="892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388" tIns="45695" rIns="91388" bIns="45695">
            <a:spAutoFit/>
          </a:bodyPr>
          <a:lstStyle>
            <a:defPPr>
              <a:defRPr lang="zh-CN"/>
            </a:defPPr>
            <a:lvl1pPr>
              <a:defRPr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造字工房悦黑体验版常规体"/>
              </a:defRPr>
            </a:lvl1pPr>
          </a:lstStyle>
          <a:p>
            <a:r>
              <a:rPr lang="zh-CN" sz="1735" dirty="0">
                <a:solidFill>
                  <a:schemeClr val="tx2"/>
                </a:solidFill>
                <a:cs typeface="造字工房悦黑体 常规体" charset="-122"/>
                <a:sym typeface="MS Reference Sans Serif" panose="020B0604030504040204" charset="0"/>
              </a:rPr>
              <a:t>由于我们公司的介入，进口设备基本</a:t>
            </a:r>
            <a:endParaRPr lang="zh-CN" sz="1735" dirty="0">
              <a:solidFill>
                <a:schemeClr val="tx2"/>
              </a:solidFill>
              <a:cs typeface="造字工房悦黑体 常规体" charset="-122"/>
              <a:sym typeface="MS Reference Sans Serif" panose="020B0604030504040204" charset="0"/>
            </a:endParaRPr>
          </a:p>
          <a:p>
            <a:r>
              <a:rPr lang="zh-CN" sz="1735" dirty="0">
                <a:solidFill>
                  <a:schemeClr val="tx2"/>
                </a:solidFill>
                <a:cs typeface="造字工房悦黑体 常规体" charset="-122"/>
                <a:sym typeface="MS Reference Sans Serif" panose="020B0604030504040204" charset="0"/>
              </a:rPr>
              <a:t>退出国内市场</a:t>
            </a:r>
            <a:endParaRPr lang="zh-CN" sz="1735" dirty="0">
              <a:solidFill>
                <a:schemeClr val="tx2"/>
              </a:solidFill>
              <a:cs typeface="造字工房悦黑体 常规体" charset="-122"/>
              <a:sym typeface="MS Reference Sans Serif" panose="020B060403050404020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424460" y="220234"/>
            <a:ext cx="5544407" cy="617980"/>
            <a:chOff x="551593" y="497013"/>
            <a:chExt cx="5544407" cy="617980"/>
          </a:xfrm>
        </p:grpSpPr>
        <p:sp>
          <p:nvSpPr>
            <p:cNvPr id="15" name="矩形 14"/>
            <p:cNvSpPr/>
            <p:nvPr/>
          </p:nvSpPr>
          <p:spPr>
            <a:xfrm>
              <a:off x="551593" y="497013"/>
              <a:ext cx="5544407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干热灭菌柜市场情况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cxnSp>
          <p:nvCxnSpPr>
            <p:cNvPr id="16" name="0 _4"/>
            <p:cNvCxnSpPr/>
            <p:nvPr/>
          </p:nvCxnSpPr>
          <p:spPr>
            <a:xfrm>
              <a:off x="715475" y="1114993"/>
              <a:ext cx="5119805" cy="0"/>
            </a:xfrm>
            <a:prstGeom prst="line">
              <a:avLst/>
            </a:prstGeom>
            <a:ln w="25400">
              <a:gradFill>
                <a:gsLst>
                  <a:gs pos="49000">
                    <a:srgbClr val="3B3838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36"/>
          <p:cNvSpPr txBox="1">
            <a:spLocks noChangeArrowheads="1"/>
          </p:cNvSpPr>
          <p:nvPr/>
        </p:nvSpPr>
        <p:spPr bwMode="auto">
          <a:xfrm>
            <a:off x="7341613" y="5361063"/>
            <a:ext cx="2351508" cy="3575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388" tIns="45695" rIns="91388" bIns="45695">
            <a:spAutoFit/>
          </a:bodyPr>
          <a:lstStyle>
            <a:defPPr>
              <a:defRPr lang="zh-CN"/>
            </a:defPPr>
            <a:lvl1pPr>
              <a:defRPr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造字工房悦黑体验版常规体"/>
              </a:defRPr>
            </a:lvl1pPr>
          </a:lstStyle>
          <a:p>
            <a:r>
              <a:rPr lang="zh-CN" sz="1735" dirty="0">
                <a:solidFill>
                  <a:schemeClr val="tx2"/>
                </a:solidFill>
                <a:cs typeface="造字工房悦黑体 常规体" charset="-122"/>
                <a:sym typeface="MS Reference Sans Serif" panose="020B0604030504040204" charset="0"/>
              </a:rPr>
              <a:t>全国制药行业</a:t>
            </a:r>
            <a:endParaRPr lang="zh-CN" sz="1735" dirty="0">
              <a:solidFill>
                <a:schemeClr val="tx2"/>
              </a:solidFill>
              <a:cs typeface="造字工房悦黑体 常规体" charset="-122"/>
              <a:sym typeface="MS Reference Sans Serif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/>
      </p:par>
    </p:tnLst>
    <p:bldLst>
      <p:bldP spid="172" grpId="0" bldLvl="0" animBg="1"/>
      <p:bldP spid="173" grpId="0" bldLvl="0" animBg="1"/>
      <p:bldP spid="174" grpId="0" bldLvl="0" animBg="1"/>
      <p:bldP spid="175" grpId="0" bldLvl="0" animBg="1"/>
      <p:bldP spid="176" grpId="0"/>
      <p:bldP spid="177" grpId="0"/>
      <p:bldP spid="181" grpId="0"/>
      <p:bldP spid="18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清洗机</a:t>
            </a:r>
            <a:endParaRPr lang="zh-CN" altLang="en-US"/>
          </a:p>
        </p:txBody>
      </p:sp>
      <p:pic>
        <p:nvPicPr>
          <p:cNvPr id="2" name="图片 1" descr="_清洗机HUA64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4470" y="1691005"/>
            <a:ext cx="6702425" cy="4458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dissolve/>
      </p:transition>
    </mc:Choice>
    <mc:Fallback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双锥混合机</a:t>
            </a:r>
            <a:endParaRPr lang="zh-CN" altLang="en-US"/>
          </a:p>
        </p:txBody>
      </p:sp>
      <p:pic>
        <p:nvPicPr>
          <p:cNvPr id="5" name="图片 4" descr="双锥DSC_09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1260" y="1691005"/>
            <a:ext cx="7269480" cy="4824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heel spokes="8"/>
      </p:transition>
    </mc:Choice>
    <mc:Fallback>
      <p:transition spd="slow">
        <p:wheel spokes="8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真空干燥箱</a:t>
            </a:r>
            <a:endParaRPr lang="zh-CN" altLang="en-US"/>
          </a:p>
        </p:txBody>
      </p:sp>
      <p:pic>
        <p:nvPicPr>
          <p:cNvPr id="2" name="图片 1" descr="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8680" y="1691005"/>
            <a:ext cx="5374005" cy="432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/>
      </p:transition>
    </mc:Choice>
    <mc:Fallback>
      <p:transition spd="slow">
        <p:blinds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烘箱</a:t>
            </a:r>
            <a:endParaRPr lang="zh-CN" altLang="en-US"/>
          </a:p>
        </p:txBody>
      </p:sp>
      <p:pic>
        <p:nvPicPr>
          <p:cNvPr id="2" name="图片 1" descr="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6575" y="1691005"/>
            <a:ext cx="6038850" cy="4248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3784052" y="3006604"/>
            <a:ext cx="5834675" cy="5438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67657" y="3535824"/>
            <a:ext cx="6762696" cy="5438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856031" y="1488239"/>
            <a:ext cx="2845655" cy="2874775"/>
            <a:chOff x="1922526" y="662512"/>
            <a:chExt cx="2847411" cy="2876550"/>
          </a:xfrm>
        </p:grpSpPr>
        <p:sp>
          <p:nvSpPr>
            <p:cNvPr id="20" name="平行四边形 19"/>
            <p:cNvSpPr/>
            <p:nvPr/>
          </p:nvSpPr>
          <p:spPr>
            <a:xfrm flipH="1">
              <a:off x="3164096" y="2568575"/>
              <a:ext cx="1605841" cy="481752"/>
            </a:xfrm>
            <a:prstGeom prst="parallelogram">
              <a:avLst>
                <a:gd name="adj" fmla="val 63945"/>
              </a:avLst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21" name="平行四边形 20"/>
            <p:cNvSpPr/>
            <p:nvPr/>
          </p:nvSpPr>
          <p:spPr>
            <a:xfrm>
              <a:off x="2851120" y="2568575"/>
              <a:ext cx="1605841" cy="970487"/>
            </a:xfrm>
            <a:prstGeom prst="parallelogram">
              <a:avLst>
                <a:gd name="adj" fmla="val 38669"/>
              </a:avLst>
            </a:prstGeom>
            <a:solidFill>
              <a:schemeClr val="accent2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922526" y="662512"/>
              <a:ext cx="2150430" cy="2876550"/>
              <a:chOff x="1922526" y="662512"/>
              <a:chExt cx="2150430" cy="2876550"/>
            </a:xfrm>
            <a:solidFill>
              <a:schemeClr val="accent2"/>
            </a:solidFill>
          </p:grpSpPr>
          <p:sp>
            <p:nvSpPr>
              <p:cNvPr id="23" name="等腰三角形 22"/>
              <p:cNvSpPr/>
              <p:nvPr/>
            </p:nvSpPr>
            <p:spPr>
              <a:xfrm flipH="1">
                <a:off x="1922526" y="662512"/>
                <a:ext cx="2150430" cy="1368456"/>
              </a:xfrm>
              <a:prstGeom prst="triangle">
                <a:avLst>
                  <a:gd name="adj" fmla="val 65232"/>
                </a:avLst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endParaRPr>
              </a:p>
            </p:txBody>
          </p:sp>
          <p:sp>
            <p:nvSpPr>
              <p:cNvPr id="24" name="平行四边形 23"/>
              <p:cNvSpPr/>
              <p:nvPr/>
            </p:nvSpPr>
            <p:spPr>
              <a:xfrm flipH="1">
                <a:off x="2371923" y="2023986"/>
                <a:ext cx="1701033" cy="1515076"/>
              </a:xfrm>
              <a:prstGeom prst="parallelogram">
                <a:avLst>
                  <a:gd name="adj" fmla="val 30532"/>
                </a:avLst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endParaRPr>
              </a:p>
            </p:txBody>
          </p:sp>
        </p:grpSp>
      </p:grpSp>
      <p:sp>
        <p:nvSpPr>
          <p:cNvPr id="18" name="任意多边形: 形状 17"/>
          <p:cNvSpPr/>
          <p:nvPr/>
        </p:nvSpPr>
        <p:spPr bwMode="auto">
          <a:xfrm>
            <a:off x="3526686" y="2198703"/>
            <a:ext cx="514733" cy="513779"/>
          </a:xfrm>
          <a:custGeom>
            <a:avLst/>
            <a:gdLst>
              <a:gd name="T0" fmla="*/ 164 w 204"/>
              <a:gd name="T1" fmla="*/ 0 h 204"/>
              <a:gd name="T2" fmla="*/ 39 w 204"/>
              <a:gd name="T3" fmla="*/ 0 h 204"/>
              <a:gd name="T4" fmla="*/ 0 w 204"/>
              <a:gd name="T5" fmla="*/ 39 h 204"/>
              <a:gd name="T6" fmla="*/ 0 w 204"/>
              <a:gd name="T7" fmla="*/ 81 h 204"/>
              <a:gd name="T8" fmla="*/ 0 w 204"/>
              <a:gd name="T9" fmla="*/ 164 h 204"/>
              <a:gd name="T10" fmla="*/ 39 w 204"/>
              <a:gd name="T11" fmla="*/ 204 h 204"/>
              <a:gd name="T12" fmla="*/ 164 w 204"/>
              <a:gd name="T13" fmla="*/ 204 h 204"/>
              <a:gd name="T14" fmla="*/ 204 w 204"/>
              <a:gd name="T15" fmla="*/ 164 h 204"/>
              <a:gd name="T16" fmla="*/ 204 w 204"/>
              <a:gd name="T17" fmla="*/ 81 h 204"/>
              <a:gd name="T18" fmla="*/ 204 w 204"/>
              <a:gd name="T19" fmla="*/ 39 h 204"/>
              <a:gd name="T20" fmla="*/ 164 w 204"/>
              <a:gd name="T21" fmla="*/ 0 h 204"/>
              <a:gd name="T22" fmla="*/ 176 w 204"/>
              <a:gd name="T23" fmla="*/ 23 h 204"/>
              <a:gd name="T24" fmla="*/ 180 w 204"/>
              <a:gd name="T25" fmla="*/ 23 h 204"/>
              <a:gd name="T26" fmla="*/ 180 w 204"/>
              <a:gd name="T27" fmla="*/ 28 h 204"/>
              <a:gd name="T28" fmla="*/ 180 w 204"/>
              <a:gd name="T29" fmla="*/ 58 h 204"/>
              <a:gd name="T30" fmla="*/ 146 w 204"/>
              <a:gd name="T31" fmla="*/ 58 h 204"/>
              <a:gd name="T32" fmla="*/ 146 w 204"/>
              <a:gd name="T33" fmla="*/ 24 h 204"/>
              <a:gd name="T34" fmla="*/ 176 w 204"/>
              <a:gd name="T35" fmla="*/ 23 h 204"/>
              <a:gd name="T36" fmla="*/ 73 w 204"/>
              <a:gd name="T37" fmla="*/ 81 h 204"/>
              <a:gd name="T38" fmla="*/ 102 w 204"/>
              <a:gd name="T39" fmla="*/ 66 h 204"/>
              <a:gd name="T40" fmla="*/ 131 w 204"/>
              <a:gd name="T41" fmla="*/ 81 h 204"/>
              <a:gd name="T42" fmla="*/ 138 w 204"/>
              <a:gd name="T43" fmla="*/ 102 h 204"/>
              <a:gd name="T44" fmla="*/ 102 w 204"/>
              <a:gd name="T45" fmla="*/ 138 h 204"/>
              <a:gd name="T46" fmla="*/ 66 w 204"/>
              <a:gd name="T47" fmla="*/ 102 h 204"/>
              <a:gd name="T48" fmla="*/ 73 w 204"/>
              <a:gd name="T49" fmla="*/ 81 h 204"/>
              <a:gd name="T50" fmla="*/ 184 w 204"/>
              <a:gd name="T51" fmla="*/ 164 h 204"/>
              <a:gd name="T52" fmla="*/ 164 w 204"/>
              <a:gd name="T53" fmla="*/ 184 h 204"/>
              <a:gd name="T54" fmla="*/ 39 w 204"/>
              <a:gd name="T55" fmla="*/ 184 h 204"/>
              <a:gd name="T56" fmla="*/ 20 w 204"/>
              <a:gd name="T57" fmla="*/ 164 h 204"/>
              <a:gd name="T58" fmla="*/ 20 w 204"/>
              <a:gd name="T59" fmla="*/ 81 h 204"/>
              <a:gd name="T60" fmla="*/ 50 w 204"/>
              <a:gd name="T61" fmla="*/ 81 h 204"/>
              <a:gd name="T62" fmla="*/ 46 w 204"/>
              <a:gd name="T63" fmla="*/ 102 h 204"/>
              <a:gd name="T64" fmla="*/ 102 w 204"/>
              <a:gd name="T65" fmla="*/ 158 h 204"/>
              <a:gd name="T66" fmla="*/ 157 w 204"/>
              <a:gd name="T67" fmla="*/ 102 h 204"/>
              <a:gd name="T68" fmla="*/ 153 w 204"/>
              <a:gd name="T69" fmla="*/ 81 h 204"/>
              <a:gd name="T70" fmla="*/ 184 w 204"/>
              <a:gd name="T71" fmla="*/ 81 h 204"/>
              <a:gd name="T72" fmla="*/ 184 w 204"/>
              <a:gd name="T73" fmla="*/ 16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4" h="204">
                <a:moveTo>
                  <a:pt x="164" y="0"/>
                </a:moveTo>
                <a:cubicBezTo>
                  <a:pt x="39" y="0"/>
                  <a:pt x="39" y="0"/>
                  <a:pt x="39" y="0"/>
                </a:cubicBezTo>
                <a:cubicBezTo>
                  <a:pt x="17" y="0"/>
                  <a:pt x="0" y="18"/>
                  <a:pt x="0" y="39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86"/>
                  <a:pt x="17" y="204"/>
                  <a:pt x="39" y="204"/>
                </a:cubicBezTo>
                <a:cubicBezTo>
                  <a:pt x="164" y="204"/>
                  <a:pt x="164" y="204"/>
                  <a:pt x="164" y="204"/>
                </a:cubicBezTo>
                <a:cubicBezTo>
                  <a:pt x="186" y="204"/>
                  <a:pt x="204" y="186"/>
                  <a:pt x="204" y="164"/>
                </a:cubicBezTo>
                <a:cubicBezTo>
                  <a:pt x="204" y="81"/>
                  <a:pt x="204" y="81"/>
                  <a:pt x="204" y="81"/>
                </a:cubicBezTo>
                <a:cubicBezTo>
                  <a:pt x="204" y="39"/>
                  <a:pt x="204" y="39"/>
                  <a:pt x="204" y="39"/>
                </a:cubicBezTo>
                <a:cubicBezTo>
                  <a:pt x="204" y="18"/>
                  <a:pt x="186" y="0"/>
                  <a:pt x="164" y="0"/>
                </a:cubicBezTo>
                <a:close/>
                <a:moveTo>
                  <a:pt x="176" y="23"/>
                </a:moveTo>
                <a:cubicBezTo>
                  <a:pt x="180" y="23"/>
                  <a:pt x="180" y="23"/>
                  <a:pt x="180" y="23"/>
                </a:cubicBezTo>
                <a:cubicBezTo>
                  <a:pt x="180" y="28"/>
                  <a:pt x="180" y="28"/>
                  <a:pt x="180" y="28"/>
                </a:cubicBezTo>
                <a:cubicBezTo>
                  <a:pt x="180" y="58"/>
                  <a:pt x="180" y="58"/>
                  <a:pt x="180" y="58"/>
                </a:cubicBezTo>
                <a:cubicBezTo>
                  <a:pt x="146" y="58"/>
                  <a:pt x="146" y="58"/>
                  <a:pt x="146" y="58"/>
                </a:cubicBezTo>
                <a:cubicBezTo>
                  <a:pt x="146" y="24"/>
                  <a:pt x="146" y="24"/>
                  <a:pt x="146" y="24"/>
                </a:cubicBezTo>
                <a:lnTo>
                  <a:pt x="176" y="23"/>
                </a:lnTo>
                <a:close/>
                <a:moveTo>
                  <a:pt x="73" y="81"/>
                </a:moveTo>
                <a:cubicBezTo>
                  <a:pt x="79" y="72"/>
                  <a:pt x="90" y="66"/>
                  <a:pt x="102" y="66"/>
                </a:cubicBezTo>
                <a:cubicBezTo>
                  <a:pt x="114" y="66"/>
                  <a:pt x="124" y="72"/>
                  <a:pt x="131" y="81"/>
                </a:cubicBezTo>
                <a:cubicBezTo>
                  <a:pt x="135" y="87"/>
                  <a:pt x="138" y="94"/>
                  <a:pt x="138" y="102"/>
                </a:cubicBezTo>
                <a:cubicBezTo>
                  <a:pt x="138" y="122"/>
                  <a:pt x="121" y="138"/>
                  <a:pt x="102" y="138"/>
                </a:cubicBezTo>
                <a:cubicBezTo>
                  <a:pt x="82" y="138"/>
                  <a:pt x="66" y="122"/>
                  <a:pt x="66" y="102"/>
                </a:cubicBezTo>
                <a:cubicBezTo>
                  <a:pt x="66" y="94"/>
                  <a:pt x="68" y="87"/>
                  <a:pt x="73" y="81"/>
                </a:cubicBezTo>
                <a:close/>
                <a:moveTo>
                  <a:pt x="184" y="164"/>
                </a:moveTo>
                <a:cubicBezTo>
                  <a:pt x="184" y="175"/>
                  <a:pt x="175" y="184"/>
                  <a:pt x="164" y="184"/>
                </a:cubicBezTo>
                <a:cubicBezTo>
                  <a:pt x="39" y="184"/>
                  <a:pt x="39" y="184"/>
                  <a:pt x="39" y="184"/>
                </a:cubicBezTo>
                <a:cubicBezTo>
                  <a:pt x="28" y="184"/>
                  <a:pt x="20" y="175"/>
                  <a:pt x="20" y="164"/>
                </a:cubicBezTo>
                <a:cubicBezTo>
                  <a:pt x="20" y="81"/>
                  <a:pt x="20" y="81"/>
                  <a:pt x="20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47" y="87"/>
                  <a:pt x="46" y="95"/>
                  <a:pt x="46" y="102"/>
                </a:cubicBezTo>
                <a:cubicBezTo>
                  <a:pt x="46" y="133"/>
                  <a:pt x="71" y="158"/>
                  <a:pt x="102" y="158"/>
                </a:cubicBezTo>
                <a:cubicBezTo>
                  <a:pt x="132" y="158"/>
                  <a:pt x="157" y="133"/>
                  <a:pt x="157" y="102"/>
                </a:cubicBezTo>
                <a:cubicBezTo>
                  <a:pt x="157" y="95"/>
                  <a:pt x="156" y="87"/>
                  <a:pt x="153" y="81"/>
                </a:cubicBezTo>
                <a:cubicBezTo>
                  <a:pt x="184" y="81"/>
                  <a:pt x="184" y="81"/>
                  <a:pt x="184" y="81"/>
                </a:cubicBezTo>
                <a:lnTo>
                  <a:pt x="184" y="1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 flipH="1" flipV="1">
            <a:off x="6779656" y="2569110"/>
            <a:ext cx="2845656" cy="2874775"/>
            <a:chOff x="2074926" y="1130300"/>
            <a:chExt cx="2847411" cy="2876550"/>
          </a:xfrm>
        </p:grpSpPr>
        <p:sp>
          <p:nvSpPr>
            <p:cNvPr id="11" name="平行四边形 10"/>
            <p:cNvSpPr/>
            <p:nvPr/>
          </p:nvSpPr>
          <p:spPr>
            <a:xfrm>
              <a:off x="2074926" y="3036363"/>
              <a:ext cx="1605841" cy="481752"/>
            </a:xfrm>
            <a:prstGeom prst="parallelogram">
              <a:avLst>
                <a:gd name="adj" fmla="val 63945"/>
              </a:avLst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12" name="平行四边形 11"/>
            <p:cNvSpPr/>
            <p:nvPr/>
          </p:nvSpPr>
          <p:spPr>
            <a:xfrm flipH="1">
              <a:off x="2387902" y="3036363"/>
              <a:ext cx="1605841" cy="970487"/>
            </a:xfrm>
            <a:prstGeom prst="parallelogram">
              <a:avLst>
                <a:gd name="adj" fmla="val 38669"/>
              </a:avLst>
            </a:prstGeom>
            <a:solidFill>
              <a:schemeClr val="accent1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>
              <a:off x="2771907" y="1130300"/>
              <a:ext cx="2150430" cy="1368456"/>
            </a:xfrm>
            <a:prstGeom prst="triangle">
              <a:avLst>
                <a:gd name="adj" fmla="val 65232"/>
              </a:avLst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14" name="平行四边形 13"/>
            <p:cNvSpPr/>
            <p:nvPr/>
          </p:nvSpPr>
          <p:spPr>
            <a:xfrm>
              <a:off x="2771907" y="2491774"/>
              <a:ext cx="1701033" cy="1515076"/>
            </a:xfrm>
            <a:prstGeom prst="parallelogram">
              <a:avLst>
                <a:gd name="adj" fmla="val 30532"/>
              </a:avLst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sp>
        <p:nvSpPr>
          <p:cNvPr id="9" name="任意多边形: 形状 8"/>
          <p:cNvSpPr/>
          <p:nvPr/>
        </p:nvSpPr>
        <p:spPr bwMode="auto">
          <a:xfrm>
            <a:off x="7416709" y="4310541"/>
            <a:ext cx="441464" cy="425407"/>
          </a:xfrm>
          <a:custGeom>
            <a:avLst/>
            <a:gdLst>
              <a:gd name="T0" fmla="*/ 0 w 208"/>
              <a:gd name="T1" fmla="*/ 68 h 201"/>
              <a:gd name="T2" fmla="*/ 8 w 208"/>
              <a:gd name="T3" fmla="*/ 78 h 201"/>
              <a:gd name="T4" fmla="*/ 31 w 208"/>
              <a:gd name="T5" fmla="*/ 72 h 201"/>
              <a:gd name="T6" fmla="*/ 64 w 208"/>
              <a:gd name="T7" fmla="*/ 172 h 201"/>
              <a:gd name="T8" fmla="*/ 106 w 208"/>
              <a:gd name="T9" fmla="*/ 189 h 201"/>
              <a:gd name="T10" fmla="*/ 197 w 208"/>
              <a:gd name="T11" fmla="*/ 62 h 201"/>
              <a:gd name="T12" fmla="*/ 114 w 208"/>
              <a:gd name="T13" fmla="*/ 67 h 201"/>
              <a:gd name="T14" fmla="*/ 137 w 208"/>
              <a:gd name="T15" fmla="*/ 94 h 201"/>
              <a:gd name="T16" fmla="*/ 109 w 208"/>
              <a:gd name="T17" fmla="*/ 130 h 201"/>
              <a:gd name="T18" fmla="*/ 93 w 208"/>
              <a:gd name="T19" fmla="*/ 90 h 201"/>
              <a:gd name="T20" fmla="*/ 60 w 208"/>
              <a:gd name="T21" fmla="*/ 22 h 201"/>
              <a:gd name="T22" fmla="*/ 0 w 208"/>
              <a:gd name="T23" fmla="*/ 68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8" h="201">
                <a:moveTo>
                  <a:pt x="0" y="68"/>
                </a:moveTo>
                <a:cubicBezTo>
                  <a:pt x="8" y="78"/>
                  <a:pt x="8" y="78"/>
                  <a:pt x="8" y="78"/>
                </a:cubicBezTo>
                <a:cubicBezTo>
                  <a:pt x="8" y="78"/>
                  <a:pt x="25" y="65"/>
                  <a:pt x="31" y="72"/>
                </a:cubicBezTo>
                <a:cubicBezTo>
                  <a:pt x="36" y="78"/>
                  <a:pt x="57" y="157"/>
                  <a:pt x="64" y="172"/>
                </a:cubicBezTo>
                <a:cubicBezTo>
                  <a:pt x="70" y="184"/>
                  <a:pt x="87" y="201"/>
                  <a:pt x="106" y="189"/>
                </a:cubicBezTo>
                <a:cubicBezTo>
                  <a:pt x="125" y="177"/>
                  <a:pt x="186" y="124"/>
                  <a:pt x="197" y="62"/>
                </a:cubicBezTo>
                <a:cubicBezTo>
                  <a:pt x="208" y="0"/>
                  <a:pt x="123" y="13"/>
                  <a:pt x="114" y="67"/>
                </a:cubicBezTo>
                <a:cubicBezTo>
                  <a:pt x="137" y="54"/>
                  <a:pt x="149" y="73"/>
                  <a:pt x="137" y="94"/>
                </a:cubicBezTo>
                <a:cubicBezTo>
                  <a:pt x="126" y="116"/>
                  <a:pt x="115" y="130"/>
                  <a:pt x="109" y="130"/>
                </a:cubicBezTo>
                <a:cubicBezTo>
                  <a:pt x="104" y="130"/>
                  <a:pt x="100" y="116"/>
                  <a:pt x="93" y="90"/>
                </a:cubicBezTo>
                <a:cubicBezTo>
                  <a:pt x="87" y="64"/>
                  <a:pt x="87" y="17"/>
                  <a:pt x="60" y="22"/>
                </a:cubicBezTo>
                <a:cubicBezTo>
                  <a:pt x="34" y="27"/>
                  <a:pt x="0" y="68"/>
                  <a:pt x="0" y="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30" name="TextBox 18"/>
          <p:cNvSpPr txBox="1"/>
          <p:nvPr/>
        </p:nvSpPr>
        <p:spPr>
          <a:xfrm flipH="1">
            <a:off x="2666365" y="4735830"/>
            <a:ext cx="38404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Black" panose="020B0A04020102020204" charset="0"/>
                <a:sym typeface="MS Reference Sans Serif" panose="020B0604030504040204" charset="0"/>
              </a:rPr>
              <a:t>非标定制设备，制药行业，</a:t>
            </a:r>
            <a:endParaRPr 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Black" panose="020B0A04020102020204" charset="0"/>
              <a:sym typeface="MS Reference Sans Serif" panose="020B0604030504040204" charset="0"/>
            </a:endParaRPr>
          </a:p>
          <a:p>
            <a:r>
              <a:rPr 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Black" panose="020B0A04020102020204" charset="0"/>
                <a:sym typeface="MS Reference Sans Serif" panose="020B0604030504040204" charset="0"/>
              </a:rPr>
              <a:t>液晶、电子、电池行业等</a:t>
            </a:r>
            <a:endParaRPr 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Black" panose="020B0A04020102020204" charset="0"/>
              <a:sym typeface="MS Reference Sans Serif" panose="020B0604030504040204" charset="0"/>
            </a:endParaRPr>
          </a:p>
        </p:txBody>
      </p:sp>
      <p:sp>
        <p:nvSpPr>
          <p:cNvPr id="33" name="TextBox 18"/>
          <p:cNvSpPr txBox="1"/>
          <p:nvPr/>
        </p:nvSpPr>
        <p:spPr>
          <a:xfrm flipH="1">
            <a:off x="7430135" y="1638935"/>
            <a:ext cx="30232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Black" panose="020B0A04020102020204" charset="0"/>
                <a:sym typeface="MS Reference Sans Serif" panose="020B0604030504040204" charset="0"/>
              </a:rPr>
              <a:t>常规、标准化产品，红海产品</a:t>
            </a:r>
            <a:endParaRPr 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Black" panose="020B0A04020102020204" charset="0"/>
              <a:sym typeface="MS Reference Sans Serif" panose="020B060403050404020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424460" y="220234"/>
            <a:ext cx="5544407" cy="617980"/>
            <a:chOff x="551593" y="497013"/>
            <a:chExt cx="5544407" cy="617980"/>
          </a:xfrm>
        </p:grpSpPr>
        <p:sp>
          <p:nvSpPr>
            <p:cNvPr id="27" name="矩形 26"/>
            <p:cNvSpPr/>
            <p:nvPr/>
          </p:nvSpPr>
          <p:spPr>
            <a:xfrm>
              <a:off x="551593" y="497013"/>
              <a:ext cx="5544407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非标定制研发和生产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cxnSp>
          <p:nvCxnSpPr>
            <p:cNvPr id="28" name="0 _4"/>
            <p:cNvCxnSpPr/>
            <p:nvPr/>
          </p:nvCxnSpPr>
          <p:spPr>
            <a:xfrm>
              <a:off x="715475" y="1114993"/>
              <a:ext cx="5119805" cy="0"/>
            </a:xfrm>
            <a:prstGeom prst="line">
              <a:avLst/>
            </a:prstGeom>
            <a:ln w="25400">
              <a:gradFill>
                <a:gsLst>
                  <a:gs pos="49000">
                    <a:srgbClr val="3B3838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" grpId="0" bldLvl="0" animBg="1"/>
      <p:bldP spid="18" grpId="0" bldLvl="0" animBg="1"/>
      <p:bldP spid="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100" name="组合 99"/>
          <p:cNvGrpSpPr/>
          <p:nvPr/>
        </p:nvGrpSpPr>
        <p:grpSpPr>
          <a:xfrm>
            <a:off x="7122875" y="435020"/>
            <a:ext cx="5544407" cy="847292"/>
            <a:chOff x="551593" y="497013"/>
            <a:chExt cx="5544407" cy="847292"/>
          </a:xfrm>
        </p:grpSpPr>
        <p:sp>
          <p:nvSpPr>
            <p:cNvPr id="73" name="矩形 72"/>
            <p:cNvSpPr/>
            <p:nvPr/>
          </p:nvSpPr>
          <p:spPr>
            <a:xfrm>
              <a:off x="551593" y="497013"/>
              <a:ext cx="5544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CONTENTS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cxnSp>
          <p:nvCxnSpPr>
            <p:cNvPr id="99" name="0 _4"/>
            <p:cNvCxnSpPr/>
            <p:nvPr/>
          </p:nvCxnSpPr>
          <p:spPr>
            <a:xfrm>
              <a:off x="707839" y="1344305"/>
              <a:ext cx="5119805" cy="0"/>
            </a:xfrm>
            <a:prstGeom prst="line">
              <a:avLst/>
            </a:prstGeom>
            <a:ln w="25400">
              <a:gradFill>
                <a:gsLst>
                  <a:gs pos="49000">
                    <a:srgbClr val="3B3838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组合 73"/>
          <p:cNvGrpSpPr/>
          <p:nvPr/>
        </p:nvGrpSpPr>
        <p:grpSpPr>
          <a:xfrm>
            <a:off x="1484465" y="1795725"/>
            <a:ext cx="3894149" cy="914400"/>
            <a:chOff x="568560" y="3186685"/>
            <a:chExt cx="3894149" cy="914400"/>
          </a:xfrm>
        </p:grpSpPr>
        <p:sp>
          <p:nvSpPr>
            <p:cNvPr id="75" name="矩形 74"/>
            <p:cNvSpPr/>
            <p:nvPr/>
          </p:nvSpPr>
          <p:spPr>
            <a:xfrm rot="18900000">
              <a:off x="654766" y="3269421"/>
              <a:ext cx="743129" cy="736269"/>
            </a:xfrm>
            <a:prstGeom prst="rect">
              <a:avLst/>
            </a:prstGeom>
            <a:noFill/>
            <a:ln w="19050">
              <a:gradFill flip="none" rotWithShape="1">
                <a:gsLst>
                  <a:gs pos="67000">
                    <a:srgbClr val="B6C6DD">
                      <a:alpha val="52000"/>
                    </a:srgbClr>
                  </a:gs>
                  <a:gs pos="0">
                    <a:schemeClr val="accent1">
                      <a:lumMod val="5000"/>
                      <a:lumOff val="95000"/>
                      <a:alpha val="43000"/>
                    </a:schemeClr>
                  </a:gs>
                  <a:gs pos="100000">
                    <a:srgbClr val="425C8F">
                      <a:alpha val="61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568560" y="3186685"/>
              <a:ext cx="3894149" cy="914400"/>
              <a:chOff x="568560" y="3186685"/>
              <a:chExt cx="3894149" cy="914400"/>
            </a:xfrm>
          </p:grpSpPr>
          <p:sp>
            <p:nvSpPr>
              <p:cNvPr id="80" name="文本框 79"/>
              <p:cNvSpPr txBox="1"/>
              <p:nvPr/>
            </p:nvSpPr>
            <p:spPr>
              <a:xfrm>
                <a:off x="1673788" y="3300482"/>
                <a:ext cx="27889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zh-CN" altLang="en-US" sz="2000" dirty="0">
                    <a:solidFill>
                      <a:srgbClr val="3B383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MS Reference Sans Serif" panose="020B0604030504040204" charset="0"/>
                  </a:rPr>
                  <a:t>公司介绍</a:t>
                </a:r>
                <a:endParaRPr lang="zh-CN" altLang="en-US" sz="2000" dirty="0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endParaRPr>
              </a:p>
            </p:txBody>
          </p:sp>
          <p:sp>
            <p:nvSpPr>
              <p:cNvPr id="78" name="原创设计师QQ69613753    _10"/>
              <p:cNvSpPr/>
              <p:nvPr/>
            </p:nvSpPr>
            <p:spPr>
              <a:xfrm>
                <a:off x="568560" y="3186685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B3838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Calibri" panose="020F0502020204030204" pitchFamily="34" charset="0"/>
                    <a:sym typeface="MS Reference Sans Serif" panose="020B0604030504040204" charset="0"/>
                  </a:rPr>
                  <a:t>1</a:t>
                </a: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MS Reference Sans Serif" panose="020B0604030504040204" charset="0"/>
                </a:endParaRPr>
              </a:p>
            </p:txBody>
          </p:sp>
        </p:grpSp>
      </p:grpSp>
      <p:grpSp>
        <p:nvGrpSpPr>
          <p:cNvPr id="81" name="组合 80"/>
          <p:cNvGrpSpPr/>
          <p:nvPr/>
        </p:nvGrpSpPr>
        <p:grpSpPr>
          <a:xfrm>
            <a:off x="1419185" y="4026399"/>
            <a:ext cx="3942099" cy="914400"/>
            <a:chOff x="233397" y="4890514"/>
            <a:chExt cx="3942099" cy="914400"/>
          </a:xfrm>
        </p:grpSpPr>
        <p:sp>
          <p:nvSpPr>
            <p:cNvPr id="86" name="文本框 85"/>
            <p:cNvSpPr txBox="1"/>
            <p:nvPr/>
          </p:nvSpPr>
          <p:spPr>
            <a:xfrm>
              <a:off x="1386575" y="4983721"/>
              <a:ext cx="2788921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2000" dirty="0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发展平台及福利</a:t>
              </a:r>
              <a:endParaRPr lang="zh-CN" altLang="en-US" sz="20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83" name="原创设计师QQ69613753    _12"/>
            <p:cNvSpPr/>
            <p:nvPr/>
          </p:nvSpPr>
          <p:spPr>
            <a:xfrm>
              <a:off x="233397" y="4890514"/>
              <a:ext cx="914400" cy="914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MS Reference Sans Serif" panose="020B0604030504040204" charset="0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MS Reference Sans Serif" panose="020B0604030504040204" charset="0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 rot="18900000">
              <a:off x="317173" y="4989104"/>
              <a:ext cx="743129" cy="736269"/>
            </a:xfrm>
            <a:prstGeom prst="rect">
              <a:avLst/>
            </a:prstGeom>
            <a:noFill/>
            <a:ln w="19050">
              <a:gradFill flip="none" rotWithShape="1">
                <a:gsLst>
                  <a:gs pos="67000">
                    <a:srgbClr val="B6C6DD">
                      <a:alpha val="52000"/>
                    </a:srgbClr>
                  </a:gs>
                  <a:gs pos="0">
                    <a:schemeClr val="accent1">
                      <a:lumMod val="5000"/>
                      <a:lumOff val="95000"/>
                      <a:alpha val="43000"/>
                    </a:schemeClr>
                  </a:gs>
                  <a:gs pos="100000">
                    <a:srgbClr val="425C8F">
                      <a:alpha val="61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1431071" y="2938366"/>
            <a:ext cx="4000937" cy="914400"/>
            <a:chOff x="6887633" y="3186685"/>
            <a:chExt cx="4000937" cy="914400"/>
          </a:xfrm>
        </p:grpSpPr>
        <p:sp>
          <p:nvSpPr>
            <p:cNvPr id="92" name="文本框 91"/>
            <p:cNvSpPr txBox="1"/>
            <p:nvPr/>
          </p:nvSpPr>
          <p:spPr>
            <a:xfrm>
              <a:off x="8099649" y="3300482"/>
              <a:ext cx="2788921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2000" dirty="0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产品介绍</a:t>
              </a:r>
              <a:endParaRPr lang="zh-CN" altLang="en-US" sz="20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89" name="原创设计师QQ69613753    _11"/>
            <p:cNvSpPr/>
            <p:nvPr/>
          </p:nvSpPr>
          <p:spPr>
            <a:xfrm>
              <a:off x="6887633" y="3186685"/>
              <a:ext cx="914400" cy="914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MS Reference Sans Serif" panose="020B0604030504040204" charset="0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MS Reference Sans Serif" panose="020B0604030504040204" charset="0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 rot="18900000">
              <a:off x="6970208" y="3269421"/>
              <a:ext cx="743129" cy="736269"/>
            </a:xfrm>
            <a:prstGeom prst="rect">
              <a:avLst/>
            </a:prstGeom>
            <a:noFill/>
            <a:ln w="19050">
              <a:gradFill flip="none" rotWithShape="1">
                <a:gsLst>
                  <a:gs pos="67000">
                    <a:srgbClr val="B6C6DD">
                      <a:alpha val="52000"/>
                    </a:srgbClr>
                  </a:gs>
                  <a:gs pos="0">
                    <a:schemeClr val="accent1">
                      <a:lumMod val="5000"/>
                      <a:lumOff val="95000"/>
                      <a:alpha val="43000"/>
                    </a:schemeClr>
                  </a:gs>
                  <a:gs pos="100000">
                    <a:srgbClr val="425C8F">
                      <a:alpha val="61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483995" y="5194300"/>
            <a:ext cx="3991083" cy="956570"/>
            <a:chOff x="233397" y="4890514"/>
            <a:chExt cx="3942099" cy="940435"/>
          </a:xfrm>
        </p:grpSpPr>
        <p:sp>
          <p:nvSpPr>
            <p:cNvPr id="6" name="文本框 5"/>
            <p:cNvSpPr txBox="1"/>
            <p:nvPr/>
          </p:nvSpPr>
          <p:spPr>
            <a:xfrm>
              <a:off x="1386575" y="4983721"/>
              <a:ext cx="2788921" cy="392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>
                <a:defRPr/>
              </a:pPr>
              <a:r>
                <a:rPr lang="zh-CN" altLang="en-US" sz="2000" dirty="0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招聘介绍</a:t>
              </a:r>
              <a:endParaRPr lang="zh-CN" altLang="en-US" sz="20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7" name="原创设计师QQ69613753    _12"/>
            <p:cNvSpPr/>
            <p:nvPr/>
          </p:nvSpPr>
          <p:spPr>
            <a:xfrm>
              <a:off x="233397" y="4890514"/>
              <a:ext cx="918845" cy="94043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MS Reference Sans Serif" panose="020B0604030504040204" charset="0"/>
                </a:rPr>
                <a:t>4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MS Reference Sans Serif" panose="020B060403050404020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317173" y="4989104"/>
              <a:ext cx="743129" cy="736269"/>
            </a:xfrm>
            <a:prstGeom prst="rect">
              <a:avLst/>
            </a:prstGeom>
            <a:noFill/>
            <a:ln w="19050">
              <a:gradFill flip="none" rotWithShape="1">
                <a:gsLst>
                  <a:gs pos="67000">
                    <a:srgbClr val="B6C6DD">
                      <a:alpha val="52000"/>
                    </a:srgbClr>
                  </a:gs>
                  <a:gs pos="0">
                    <a:schemeClr val="accent1">
                      <a:lumMod val="5000"/>
                      <a:lumOff val="95000"/>
                      <a:alpha val="43000"/>
                    </a:schemeClr>
                  </a:gs>
                  <a:gs pos="100000">
                    <a:srgbClr val="425C8F">
                      <a:alpha val="61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925887" y="2413073"/>
            <a:ext cx="1057092" cy="2214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38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3</a:t>
            </a:r>
            <a:endParaRPr lang="en-US" altLang="zh-CN" sz="138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2" name="菱形 1"/>
          <p:cNvSpPr/>
          <p:nvPr/>
        </p:nvSpPr>
        <p:spPr>
          <a:xfrm>
            <a:off x="3199174" y="2199135"/>
            <a:ext cx="2643868" cy="2643868"/>
          </a:xfrm>
          <a:prstGeom prst="diamond">
            <a:avLst/>
          </a:prstGeom>
          <a:noFill/>
          <a:ln w="28575"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5302611" y="1371821"/>
            <a:ext cx="4298496" cy="4298496"/>
          </a:xfrm>
          <a:prstGeom prst="diamond">
            <a:avLst/>
          </a:prstGeom>
          <a:noFill/>
          <a:ln w="28575"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99687" y="2876239"/>
            <a:ext cx="3904343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发展平台及福利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85677" y="3391508"/>
            <a:ext cx="1470024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PART 03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bldLvl="0" animBg="1"/>
      <p:bldP spid="3" grpId="0" bldLvl="0" animBg="1"/>
      <p:bldP spid="11" grpId="0"/>
      <p:bldP spid="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14477" y="89248"/>
            <a:ext cx="228939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企业文化</a:t>
            </a:r>
            <a:endParaRPr lang="en-US" altLang="zh-CN" sz="3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46343" y="4495528"/>
            <a:ext cx="1140126" cy="1606559"/>
            <a:chOff x="2585350" y="4625472"/>
            <a:chExt cx="1140126" cy="1606559"/>
          </a:xfrm>
        </p:grpSpPr>
        <p:sp>
          <p:nvSpPr>
            <p:cNvPr id="4" name="矩形 3"/>
            <p:cNvSpPr/>
            <p:nvPr/>
          </p:nvSpPr>
          <p:spPr>
            <a:xfrm>
              <a:off x="2585355" y="4625472"/>
              <a:ext cx="1140121" cy="716122"/>
            </a:xfrm>
            <a:prstGeom prst="rect">
              <a:avLst/>
            </a:prstGeom>
            <a:solidFill>
              <a:srgbClr val="0053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 rot="16200000">
              <a:off x="2558755" y="5065312"/>
              <a:ext cx="1193314" cy="1140123"/>
              <a:chOff x="5391797" y="3226553"/>
              <a:chExt cx="2364145" cy="1066543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5391797" y="3226553"/>
                <a:ext cx="2162334" cy="1066543"/>
                <a:chOff x="5391797" y="3226553"/>
                <a:chExt cx="2162334" cy="1066543"/>
              </a:xfrm>
            </p:grpSpPr>
            <p:sp>
              <p:nvSpPr>
                <p:cNvPr id="9" name="等腰三角形 8"/>
                <p:cNvSpPr/>
                <p:nvPr/>
              </p:nvSpPr>
              <p:spPr>
                <a:xfrm rot="16200000">
                  <a:off x="5740577" y="2877776"/>
                  <a:ext cx="1066542" cy="1764096"/>
                </a:xfrm>
                <a:prstGeom prst="triangle">
                  <a:avLst/>
                </a:prstGeom>
                <a:solidFill>
                  <a:srgbClr val="C2BF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" name="椭圆 9"/>
                <p:cNvSpPr/>
                <p:nvPr/>
              </p:nvSpPr>
              <p:spPr>
                <a:xfrm rot="5400000">
                  <a:off x="7055627" y="3794593"/>
                  <a:ext cx="355515" cy="641492"/>
                </a:xfrm>
                <a:prstGeom prst="ellipse">
                  <a:avLst/>
                </a:prstGeom>
                <a:solidFill>
                  <a:srgbClr val="00539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 rot="5400000">
                  <a:off x="7055627" y="3085686"/>
                  <a:ext cx="355515" cy="641492"/>
                </a:xfrm>
                <a:prstGeom prst="ellipse">
                  <a:avLst/>
                </a:prstGeom>
                <a:solidFill>
                  <a:srgbClr val="00539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" name="等腰三角形 11"/>
                <p:cNvSpPr/>
                <p:nvPr/>
              </p:nvSpPr>
              <p:spPr>
                <a:xfrm rot="16200000">
                  <a:off x="6231064" y="2794834"/>
                  <a:ext cx="395407" cy="1929980"/>
                </a:xfrm>
                <a:prstGeom prst="triangle">
                  <a:avLst/>
                </a:prstGeom>
                <a:solidFill>
                  <a:srgbClr val="CFCD7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等腰三角形 12"/>
                <p:cNvSpPr/>
                <p:nvPr/>
              </p:nvSpPr>
              <p:spPr>
                <a:xfrm rot="16200000">
                  <a:off x="5503043" y="3468316"/>
                  <a:ext cx="355514" cy="578005"/>
                </a:xfrm>
                <a:prstGeom prst="triangl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" name="椭圆 7"/>
              <p:cNvSpPr/>
              <p:nvPr/>
            </p:nvSpPr>
            <p:spPr>
              <a:xfrm rot="5400000">
                <a:off x="7136586" y="3338171"/>
                <a:ext cx="395408" cy="843304"/>
              </a:xfrm>
              <a:prstGeom prst="ellipse">
                <a:avLst/>
              </a:prstGeom>
              <a:solidFill>
                <a:srgbClr val="00539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Freeform 47"/>
            <p:cNvSpPr>
              <a:spLocks noEditPoints="1"/>
            </p:cNvSpPr>
            <p:nvPr/>
          </p:nvSpPr>
          <p:spPr bwMode="auto">
            <a:xfrm>
              <a:off x="2911626" y="4724266"/>
              <a:ext cx="473372" cy="440652"/>
            </a:xfrm>
            <a:custGeom>
              <a:avLst/>
              <a:gdLst>
                <a:gd name="T0" fmla="*/ 104 w 165"/>
                <a:gd name="T1" fmla="*/ 19 h 166"/>
                <a:gd name="T2" fmla="*/ 68 w 165"/>
                <a:gd name="T3" fmla="*/ 47 h 166"/>
                <a:gd name="T4" fmla="*/ 42 w 165"/>
                <a:gd name="T5" fmla="*/ 47 h 166"/>
                <a:gd name="T6" fmla="*/ 0 w 165"/>
                <a:gd name="T7" fmla="*/ 72 h 166"/>
                <a:gd name="T8" fmla="*/ 31 w 165"/>
                <a:gd name="T9" fmla="*/ 109 h 166"/>
                <a:gd name="T10" fmla="*/ 41 w 165"/>
                <a:gd name="T11" fmla="*/ 166 h 166"/>
                <a:gd name="T12" fmla="*/ 72 w 165"/>
                <a:gd name="T13" fmla="*/ 155 h 166"/>
                <a:gd name="T14" fmla="*/ 67 w 165"/>
                <a:gd name="T15" fmla="*/ 140 h 166"/>
                <a:gd name="T16" fmla="*/ 67 w 165"/>
                <a:gd name="T17" fmla="*/ 103 h 166"/>
                <a:gd name="T18" fmla="*/ 68 w 165"/>
                <a:gd name="T19" fmla="*/ 101 h 166"/>
                <a:gd name="T20" fmla="*/ 69 w 165"/>
                <a:gd name="T21" fmla="*/ 99 h 166"/>
                <a:gd name="T22" fmla="*/ 71 w 165"/>
                <a:gd name="T23" fmla="*/ 99 h 166"/>
                <a:gd name="T24" fmla="*/ 104 w 165"/>
                <a:gd name="T25" fmla="*/ 126 h 166"/>
                <a:gd name="T26" fmla="*/ 165 w 165"/>
                <a:gd name="T27" fmla="*/ 72 h 166"/>
                <a:gd name="T28" fmla="*/ 103 w 165"/>
                <a:gd name="T29" fmla="*/ 72 h 166"/>
                <a:gd name="T30" fmla="*/ 119 w 165"/>
                <a:gd name="T31" fmla="*/ 57 h 166"/>
                <a:gd name="T32" fmla="*/ 119 w 165"/>
                <a:gd name="T33" fmla="*/ 88 h 166"/>
                <a:gd name="T34" fmla="*/ 103 w 165"/>
                <a:gd name="T35" fmla="*/ 72 h 166"/>
                <a:gd name="T36" fmla="*/ 20 w 165"/>
                <a:gd name="T37" fmla="*/ 57 h 166"/>
                <a:gd name="T38" fmla="*/ 51 w 165"/>
                <a:gd name="T39" fmla="*/ 72 h 166"/>
                <a:gd name="T40" fmla="*/ 20 w 165"/>
                <a:gd name="T41" fmla="*/ 88 h 166"/>
                <a:gd name="T42" fmla="*/ 62 w 165"/>
                <a:gd name="T43" fmla="*/ 155 h 166"/>
                <a:gd name="T44" fmla="*/ 41 w 165"/>
                <a:gd name="T45" fmla="*/ 109 h 166"/>
                <a:gd name="T46" fmla="*/ 42 w 165"/>
                <a:gd name="T47" fmla="*/ 98 h 166"/>
                <a:gd name="T48" fmla="*/ 57 w 165"/>
                <a:gd name="T49" fmla="*/ 98 h 166"/>
                <a:gd name="T50" fmla="*/ 56 w 165"/>
                <a:gd name="T51" fmla="*/ 140 h 166"/>
                <a:gd name="T52" fmla="*/ 62 w 165"/>
                <a:gd name="T53" fmla="*/ 151 h 166"/>
                <a:gd name="T54" fmla="*/ 68 w 165"/>
                <a:gd name="T55" fmla="*/ 88 h 166"/>
                <a:gd name="T56" fmla="*/ 67 w 165"/>
                <a:gd name="T57" fmla="*/ 88 h 166"/>
                <a:gd name="T58" fmla="*/ 67 w 165"/>
                <a:gd name="T59" fmla="*/ 57 h 166"/>
                <a:gd name="T60" fmla="*/ 95 w 165"/>
                <a:gd name="T61" fmla="*/ 47 h 166"/>
                <a:gd name="T62" fmla="*/ 95 w 165"/>
                <a:gd name="T63" fmla="*/ 99 h 166"/>
                <a:gd name="T64" fmla="*/ 129 w 165"/>
                <a:gd name="T65" fmla="*/ 135 h 166"/>
                <a:gd name="T66" fmla="*/ 119 w 165"/>
                <a:gd name="T67" fmla="*/ 98 h 166"/>
                <a:gd name="T68" fmla="*/ 119 w 165"/>
                <a:gd name="T69" fmla="*/ 47 h 166"/>
                <a:gd name="T70" fmla="*/ 129 w 165"/>
                <a:gd name="T71" fmla="*/ 10 h 166"/>
                <a:gd name="T72" fmla="*/ 129 w 165"/>
                <a:gd name="T73" fmla="*/ 13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5" h="166">
                  <a:moveTo>
                    <a:pt x="129" y="0"/>
                  </a:moveTo>
                  <a:cubicBezTo>
                    <a:pt x="118" y="0"/>
                    <a:pt x="110" y="7"/>
                    <a:pt x="104" y="19"/>
                  </a:cubicBezTo>
                  <a:cubicBezTo>
                    <a:pt x="104" y="19"/>
                    <a:pt x="104" y="19"/>
                    <a:pt x="104" y="19"/>
                  </a:cubicBezTo>
                  <a:cubicBezTo>
                    <a:pt x="95" y="36"/>
                    <a:pt x="82" y="47"/>
                    <a:pt x="68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9" y="47"/>
                    <a:pt x="0" y="58"/>
                    <a:pt x="0" y="72"/>
                  </a:cubicBezTo>
                  <a:cubicBezTo>
                    <a:pt x="0" y="87"/>
                    <a:pt x="9" y="98"/>
                    <a:pt x="20" y="98"/>
                  </a:cubicBezTo>
                  <a:cubicBezTo>
                    <a:pt x="26" y="98"/>
                    <a:pt x="31" y="103"/>
                    <a:pt x="31" y="109"/>
                  </a:cubicBezTo>
                  <a:cubicBezTo>
                    <a:pt x="31" y="155"/>
                    <a:pt x="31" y="155"/>
                    <a:pt x="31" y="155"/>
                  </a:cubicBezTo>
                  <a:cubicBezTo>
                    <a:pt x="31" y="161"/>
                    <a:pt x="35" y="166"/>
                    <a:pt x="41" y="166"/>
                  </a:cubicBezTo>
                  <a:cubicBezTo>
                    <a:pt x="62" y="166"/>
                    <a:pt x="62" y="166"/>
                    <a:pt x="62" y="166"/>
                  </a:cubicBezTo>
                  <a:cubicBezTo>
                    <a:pt x="67" y="166"/>
                    <a:pt x="72" y="161"/>
                    <a:pt x="72" y="155"/>
                  </a:cubicBezTo>
                  <a:cubicBezTo>
                    <a:pt x="72" y="150"/>
                    <a:pt x="72" y="150"/>
                    <a:pt x="72" y="150"/>
                  </a:cubicBezTo>
                  <a:cubicBezTo>
                    <a:pt x="72" y="145"/>
                    <a:pt x="67" y="143"/>
                    <a:pt x="67" y="140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7" y="102"/>
                    <a:pt x="67" y="102"/>
                    <a:pt x="67" y="101"/>
                  </a:cubicBezTo>
                  <a:cubicBezTo>
                    <a:pt x="68" y="101"/>
                    <a:pt x="68" y="101"/>
                    <a:pt x="68" y="101"/>
                  </a:cubicBezTo>
                  <a:cubicBezTo>
                    <a:pt x="68" y="100"/>
                    <a:pt x="69" y="100"/>
                    <a:pt x="69" y="99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70" y="99"/>
                    <a:pt x="70" y="99"/>
                    <a:pt x="71" y="99"/>
                  </a:cubicBezTo>
                  <a:cubicBezTo>
                    <a:pt x="84" y="100"/>
                    <a:pt x="96" y="111"/>
                    <a:pt x="104" y="126"/>
                  </a:cubicBezTo>
                  <a:cubicBezTo>
                    <a:pt x="104" y="126"/>
                    <a:pt x="104" y="126"/>
                    <a:pt x="104" y="126"/>
                  </a:cubicBezTo>
                  <a:cubicBezTo>
                    <a:pt x="110" y="138"/>
                    <a:pt x="118" y="145"/>
                    <a:pt x="129" y="145"/>
                  </a:cubicBezTo>
                  <a:cubicBezTo>
                    <a:pt x="153" y="145"/>
                    <a:pt x="165" y="108"/>
                    <a:pt x="165" y="72"/>
                  </a:cubicBezTo>
                  <a:cubicBezTo>
                    <a:pt x="165" y="37"/>
                    <a:pt x="153" y="0"/>
                    <a:pt x="129" y="0"/>
                  </a:cubicBezTo>
                  <a:close/>
                  <a:moveTo>
                    <a:pt x="103" y="72"/>
                  </a:moveTo>
                  <a:cubicBezTo>
                    <a:pt x="103" y="67"/>
                    <a:pt x="103" y="62"/>
                    <a:pt x="104" y="57"/>
                  </a:cubicBezTo>
                  <a:cubicBezTo>
                    <a:pt x="119" y="57"/>
                    <a:pt x="119" y="57"/>
                    <a:pt x="119" y="57"/>
                  </a:cubicBezTo>
                  <a:cubicBezTo>
                    <a:pt x="124" y="57"/>
                    <a:pt x="129" y="64"/>
                    <a:pt x="129" y="72"/>
                  </a:cubicBezTo>
                  <a:cubicBezTo>
                    <a:pt x="129" y="81"/>
                    <a:pt x="124" y="88"/>
                    <a:pt x="119" y="88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3" y="83"/>
                    <a:pt x="103" y="78"/>
                    <a:pt x="103" y="72"/>
                  </a:cubicBezTo>
                  <a:close/>
                  <a:moveTo>
                    <a:pt x="10" y="72"/>
                  </a:moveTo>
                  <a:cubicBezTo>
                    <a:pt x="10" y="64"/>
                    <a:pt x="15" y="57"/>
                    <a:pt x="20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3" y="61"/>
                    <a:pt x="51" y="66"/>
                    <a:pt x="51" y="72"/>
                  </a:cubicBezTo>
                  <a:cubicBezTo>
                    <a:pt x="51" y="79"/>
                    <a:pt x="53" y="84"/>
                    <a:pt x="57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15" y="88"/>
                    <a:pt x="10" y="81"/>
                    <a:pt x="10" y="72"/>
                  </a:cubicBezTo>
                  <a:close/>
                  <a:moveTo>
                    <a:pt x="62" y="155"/>
                  </a:moveTo>
                  <a:cubicBezTo>
                    <a:pt x="41" y="155"/>
                    <a:pt x="41" y="155"/>
                    <a:pt x="41" y="155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41" y="105"/>
                    <a:pt x="40" y="101"/>
                    <a:pt x="38" y="98"/>
                  </a:cubicBezTo>
                  <a:cubicBezTo>
                    <a:pt x="42" y="98"/>
                    <a:pt x="42" y="98"/>
                    <a:pt x="42" y="98"/>
                  </a:cubicBezTo>
                  <a:cubicBezTo>
                    <a:pt x="42" y="98"/>
                    <a:pt x="42" y="98"/>
                    <a:pt x="42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100"/>
                    <a:pt x="56" y="102"/>
                    <a:pt x="56" y="104"/>
                  </a:cubicBezTo>
                  <a:cubicBezTo>
                    <a:pt x="56" y="140"/>
                    <a:pt x="56" y="140"/>
                    <a:pt x="56" y="140"/>
                  </a:cubicBezTo>
                  <a:cubicBezTo>
                    <a:pt x="56" y="145"/>
                    <a:pt x="59" y="148"/>
                    <a:pt x="61" y="150"/>
                  </a:cubicBezTo>
                  <a:cubicBezTo>
                    <a:pt x="61" y="150"/>
                    <a:pt x="61" y="151"/>
                    <a:pt x="62" y="151"/>
                  </a:cubicBezTo>
                  <a:lnTo>
                    <a:pt x="62" y="155"/>
                  </a:lnTo>
                  <a:close/>
                  <a:moveTo>
                    <a:pt x="68" y="88"/>
                  </a:move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1" y="88"/>
                    <a:pt x="56" y="81"/>
                    <a:pt x="56" y="72"/>
                  </a:cubicBezTo>
                  <a:cubicBezTo>
                    <a:pt x="56" y="64"/>
                    <a:pt x="61" y="57"/>
                    <a:pt x="67" y="57"/>
                  </a:cubicBezTo>
                  <a:cubicBezTo>
                    <a:pt x="68" y="57"/>
                    <a:pt x="68" y="57"/>
                    <a:pt x="68" y="57"/>
                  </a:cubicBezTo>
                  <a:cubicBezTo>
                    <a:pt x="78" y="57"/>
                    <a:pt x="87" y="53"/>
                    <a:pt x="95" y="47"/>
                  </a:cubicBezTo>
                  <a:cubicBezTo>
                    <a:pt x="93" y="55"/>
                    <a:pt x="93" y="64"/>
                    <a:pt x="93" y="72"/>
                  </a:cubicBezTo>
                  <a:cubicBezTo>
                    <a:pt x="93" y="81"/>
                    <a:pt x="93" y="90"/>
                    <a:pt x="95" y="99"/>
                  </a:cubicBezTo>
                  <a:cubicBezTo>
                    <a:pt x="87" y="92"/>
                    <a:pt x="78" y="88"/>
                    <a:pt x="68" y="88"/>
                  </a:cubicBezTo>
                  <a:close/>
                  <a:moveTo>
                    <a:pt x="129" y="135"/>
                  </a:moveTo>
                  <a:cubicBezTo>
                    <a:pt x="118" y="135"/>
                    <a:pt x="110" y="120"/>
                    <a:pt x="105" y="9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30" y="98"/>
                    <a:pt x="139" y="87"/>
                    <a:pt x="139" y="72"/>
                  </a:cubicBezTo>
                  <a:cubicBezTo>
                    <a:pt x="139" y="58"/>
                    <a:pt x="130" y="47"/>
                    <a:pt x="119" y="47"/>
                  </a:cubicBezTo>
                  <a:cubicBezTo>
                    <a:pt x="105" y="47"/>
                    <a:pt x="105" y="47"/>
                    <a:pt x="105" y="47"/>
                  </a:cubicBezTo>
                  <a:cubicBezTo>
                    <a:pt x="110" y="25"/>
                    <a:pt x="118" y="10"/>
                    <a:pt x="129" y="10"/>
                  </a:cubicBezTo>
                  <a:cubicBezTo>
                    <a:pt x="143" y="10"/>
                    <a:pt x="155" y="38"/>
                    <a:pt x="155" y="72"/>
                  </a:cubicBezTo>
                  <a:cubicBezTo>
                    <a:pt x="155" y="107"/>
                    <a:pt x="143" y="135"/>
                    <a:pt x="129" y="1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946346" y="2728392"/>
            <a:ext cx="1140121" cy="883568"/>
            <a:chOff x="2585353" y="2858336"/>
            <a:chExt cx="1140121" cy="883568"/>
          </a:xfrm>
        </p:grpSpPr>
        <p:sp>
          <p:nvSpPr>
            <p:cNvPr id="15" name="矩形标注 14"/>
            <p:cNvSpPr/>
            <p:nvPr/>
          </p:nvSpPr>
          <p:spPr>
            <a:xfrm>
              <a:off x="2585353" y="2858336"/>
              <a:ext cx="1140121" cy="883568"/>
            </a:xfrm>
            <a:prstGeom prst="wedgeRectCallou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2905363" y="3030813"/>
              <a:ext cx="485899" cy="456074"/>
              <a:chOff x="7462838" y="4089400"/>
              <a:chExt cx="620713" cy="582613"/>
            </a:xfrm>
            <a:solidFill>
              <a:schemeClr val="bg1"/>
            </a:solidFill>
          </p:grpSpPr>
          <p:sp>
            <p:nvSpPr>
              <p:cNvPr id="17" name="Freeform 111"/>
              <p:cNvSpPr>
                <a:spLocks noEditPoints="1"/>
              </p:cNvSpPr>
              <p:nvPr/>
            </p:nvSpPr>
            <p:spPr bwMode="auto">
              <a:xfrm>
                <a:off x="7539038" y="4168775"/>
                <a:ext cx="465138" cy="311150"/>
              </a:xfrm>
              <a:custGeom>
                <a:avLst/>
                <a:gdLst>
                  <a:gd name="T0" fmla="*/ 119 w 124"/>
                  <a:gd name="T1" fmla="*/ 0 h 83"/>
                  <a:gd name="T2" fmla="*/ 5 w 124"/>
                  <a:gd name="T3" fmla="*/ 0 h 83"/>
                  <a:gd name="T4" fmla="*/ 0 w 124"/>
                  <a:gd name="T5" fmla="*/ 5 h 83"/>
                  <a:gd name="T6" fmla="*/ 0 w 124"/>
                  <a:gd name="T7" fmla="*/ 77 h 83"/>
                  <a:gd name="T8" fmla="*/ 5 w 124"/>
                  <a:gd name="T9" fmla="*/ 83 h 83"/>
                  <a:gd name="T10" fmla="*/ 119 w 124"/>
                  <a:gd name="T11" fmla="*/ 83 h 83"/>
                  <a:gd name="T12" fmla="*/ 124 w 124"/>
                  <a:gd name="T13" fmla="*/ 77 h 83"/>
                  <a:gd name="T14" fmla="*/ 124 w 124"/>
                  <a:gd name="T15" fmla="*/ 5 h 83"/>
                  <a:gd name="T16" fmla="*/ 119 w 124"/>
                  <a:gd name="T17" fmla="*/ 0 h 83"/>
                  <a:gd name="T18" fmla="*/ 119 w 124"/>
                  <a:gd name="T19" fmla="*/ 78 h 83"/>
                  <a:gd name="T20" fmla="*/ 5 w 124"/>
                  <a:gd name="T21" fmla="*/ 78 h 83"/>
                  <a:gd name="T22" fmla="*/ 5 w 124"/>
                  <a:gd name="T23" fmla="*/ 5 h 83"/>
                  <a:gd name="T24" fmla="*/ 119 w 124"/>
                  <a:gd name="T25" fmla="*/ 5 h 83"/>
                  <a:gd name="T26" fmla="*/ 119 w 124"/>
                  <a:gd name="T27" fmla="*/ 7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4" h="83">
                    <a:moveTo>
                      <a:pt x="11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80"/>
                      <a:pt x="3" y="83"/>
                      <a:pt x="5" y="83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22" y="83"/>
                      <a:pt x="124" y="80"/>
                      <a:pt x="124" y="77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24" y="2"/>
                      <a:pt x="122" y="0"/>
                      <a:pt x="119" y="0"/>
                    </a:cubicBezTo>
                    <a:close/>
                    <a:moveTo>
                      <a:pt x="119" y="78"/>
                    </a:moveTo>
                    <a:cubicBezTo>
                      <a:pt x="5" y="78"/>
                      <a:pt x="5" y="78"/>
                      <a:pt x="5" y="7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19" y="5"/>
                      <a:pt x="119" y="5"/>
                      <a:pt x="119" y="5"/>
                    </a:cubicBezTo>
                    <a:lnTo>
                      <a:pt x="119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112"/>
              <p:cNvSpPr>
                <a:spLocks noEditPoints="1"/>
              </p:cNvSpPr>
              <p:nvPr/>
            </p:nvSpPr>
            <p:spPr bwMode="auto">
              <a:xfrm>
                <a:off x="7462838" y="4089400"/>
                <a:ext cx="620713" cy="582613"/>
              </a:xfrm>
              <a:custGeom>
                <a:avLst/>
                <a:gdLst>
                  <a:gd name="T0" fmla="*/ 150 w 165"/>
                  <a:gd name="T1" fmla="*/ 0 h 155"/>
                  <a:gd name="T2" fmla="*/ 15 w 165"/>
                  <a:gd name="T3" fmla="*/ 0 h 155"/>
                  <a:gd name="T4" fmla="*/ 0 w 165"/>
                  <a:gd name="T5" fmla="*/ 16 h 155"/>
                  <a:gd name="T6" fmla="*/ 0 w 165"/>
                  <a:gd name="T7" fmla="*/ 119 h 155"/>
                  <a:gd name="T8" fmla="*/ 15 w 165"/>
                  <a:gd name="T9" fmla="*/ 135 h 155"/>
                  <a:gd name="T10" fmla="*/ 67 w 165"/>
                  <a:gd name="T11" fmla="*/ 135 h 155"/>
                  <a:gd name="T12" fmla="*/ 67 w 165"/>
                  <a:gd name="T13" fmla="*/ 141 h 155"/>
                  <a:gd name="T14" fmla="*/ 35 w 165"/>
                  <a:gd name="T15" fmla="*/ 145 h 155"/>
                  <a:gd name="T16" fmla="*/ 31 w 165"/>
                  <a:gd name="T17" fmla="*/ 150 h 155"/>
                  <a:gd name="T18" fmla="*/ 36 w 165"/>
                  <a:gd name="T19" fmla="*/ 155 h 155"/>
                  <a:gd name="T20" fmla="*/ 129 w 165"/>
                  <a:gd name="T21" fmla="*/ 155 h 155"/>
                  <a:gd name="T22" fmla="*/ 134 w 165"/>
                  <a:gd name="T23" fmla="*/ 150 h 155"/>
                  <a:gd name="T24" fmla="*/ 130 w 165"/>
                  <a:gd name="T25" fmla="*/ 145 h 155"/>
                  <a:gd name="T26" fmla="*/ 98 w 165"/>
                  <a:gd name="T27" fmla="*/ 141 h 155"/>
                  <a:gd name="T28" fmla="*/ 98 w 165"/>
                  <a:gd name="T29" fmla="*/ 135 h 155"/>
                  <a:gd name="T30" fmla="*/ 150 w 165"/>
                  <a:gd name="T31" fmla="*/ 135 h 155"/>
                  <a:gd name="T32" fmla="*/ 165 w 165"/>
                  <a:gd name="T33" fmla="*/ 119 h 155"/>
                  <a:gd name="T34" fmla="*/ 165 w 165"/>
                  <a:gd name="T35" fmla="*/ 16 h 155"/>
                  <a:gd name="T36" fmla="*/ 150 w 165"/>
                  <a:gd name="T37" fmla="*/ 0 h 155"/>
                  <a:gd name="T38" fmla="*/ 155 w 165"/>
                  <a:gd name="T39" fmla="*/ 119 h 155"/>
                  <a:gd name="T40" fmla="*/ 150 w 165"/>
                  <a:gd name="T41" fmla="*/ 124 h 155"/>
                  <a:gd name="T42" fmla="*/ 103 w 165"/>
                  <a:gd name="T43" fmla="*/ 124 h 155"/>
                  <a:gd name="T44" fmla="*/ 62 w 165"/>
                  <a:gd name="T45" fmla="*/ 124 h 155"/>
                  <a:gd name="T46" fmla="*/ 15 w 165"/>
                  <a:gd name="T47" fmla="*/ 124 h 155"/>
                  <a:gd name="T48" fmla="*/ 10 w 165"/>
                  <a:gd name="T49" fmla="*/ 119 h 155"/>
                  <a:gd name="T50" fmla="*/ 10 w 165"/>
                  <a:gd name="T51" fmla="*/ 16 h 155"/>
                  <a:gd name="T52" fmla="*/ 15 w 165"/>
                  <a:gd name="T53" fmla="*/ 11 h 155"/>
                  <a:gd name="T54" fmla="*/ 150 w 165"/>
                  <a:gd name="T55" fmla="*/ 11 h 155"/>
                  <a:gd name="T56" fmla="*/ 155 w 165"/>
                  <a:gd name="T57" fmla="*/ 16 h 155"/>
                  <a:gd name="T58" fmla="*/ 155 w 165"/>
                  <a:gd name="T59" fmla="*/ 119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5" h="155">
                    <a:moveTo>
                      <a:pt x="150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128"/>
                      <a:pt x="7" y="135"/>
                      <a:pt x="15" y="135"/>
                    </a:cubicBezTo>
                    <a:cubicBezTo>
                      <a:pt x="67" y="135"/>
                      <a:pt x="67" y="135"/>
                      <a:pt x="67" y="135"/>
                    </a:cubicBezTo>
                    <a:cubicBezTo>
                      <a:pt x="67" y="141"/>
                      <a:pt x="67" y="141"/>
                      <a:pt x="67" y="141"/>
                    </a:cubicBezTo>
                    <a:cubicBezTo>
                      <a:pt x="35" y="145"/>
                      <a:pt x="35" y="145"/>
                      <a:pt x="35" y="145"/>
                    </a:cubicBezTo>
                    <a:cubicBezTo>
                      <a:pt x="32" y="146"/>
                      <a:pt x="31" y="148"/>
                      <a:pt x="31" y="150"/>
                    </a:cubicBezTo>
                    <a:cubicBezTo>
                      <a:pt x="31" y="153"/>
                      <a:pt x="33" y="155"/>
                      <a:pt x="36" y="155"/>
                    </a:cubicBezTo>
                    <a:cubicBezTo>
                      <a:pt x="129" y="155"/>
                      <a:pt x="129" y="155"/>
                      <a:pt x="129" y="155"/>
                    </a:cubicBezTo>
                    <a:cubicBezTo>
                      <a:pt x="132" y="155"/>
                      <a:pt x="134" y="153"/>
                      <a:pt x="134" y="150"/>
                    </a:cubicBezTo>
                    <a:cubicBezTo>
                      <a:pt x="134" y="148"/>
                      <a:pt x="132" y="146"/>
                      <a:pt x="130" y="145"/>
                    </a:cubicBezTo>
                    <a:cubicBezTo>
                      <a:pt x="98" y="141"/>
                      <a:pt x="98" y="141"/>
                      <a:pt x="98" y="141"/>
                    </a:cubicBezTo>
                    <a:cubicBezTo>
                      <a:pt x="98" y="135"/>
                      <a:pt x="98" y="135"/>
                      <a:pt x="98" y="135"/>
                    </a:cubicBezTo>
                    <a:cubicBezTo>
                      <a:pt x="150" y="135"/>
                      <a:pt x="150" y="135"/>
                      <a:pt x="150" y="135"/>
                    </a:cubicBezTo>
                    <a:cubicBezTo>
                      <a:pt x="158" y="135"/>
                      <a:pt x="165" y="128"/>
                      <a:pt x="165" y="119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65" y="7"/>
                      <a:pt x="158" y="0"/>
                      <a:pt x="150" y="0"/>
                    </a:cubicBezTo>
                    <a:close/>
                    <a:moveTo>
                      <a:pt x="155" y="119"/>
                    </a:moveTo>
                    <a:cubicBezTo>
                      <a:pt x="155" y="122"/>
                      <a:pt x="152" y="124"/>
                      <a:pt x="150" y="124"/>
                    </a:cubicBezTo>
                    <a:cubicBezTo>
                      <a:pt x="103" y="124"/>
                      <a:pt x="103" y="124"/>
                      <a:pt x="103" y="124"/>
                    </a:cubicBezTo>
                    <a:cubicBezTo>
                      <a:pt x="62" y="124"/>
                      <a:pt x="62" y="124"/>
                      <a:pt x="62" y="124"/>
                    </a:cubicBezTo>
                    <a:cubicBezTo>
                      <a:pt x="15" y="124"/>
                      <a:pt x="15" y="124"/>
                      <a:pt x="15" y="124"/>
                    </a:cubicBezTo>
                    <a:cubicBezTo>
                      <a:pt x="12" y="124"/>
                      <a:pt x="10" y="122"/>
                      <a:pt x="10" y="119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3"/>
                      <a:pt x="12" y="11"/>
                      <a:pt x="15" y="11"/>
                    </a:cubicBezTo>
                    <a:cubicBezTo>
                      <a:pt x="150" y="11"/>
                      <a:pt x="150" y="11"/>
                      <a:pt x="150" y="11"/>
                    </a:cubicBezTo>
                    <a:cubicBezTo>
                      <a:pt x="152" y="11"/>
                      <a:pt x="155" y="13"/>
                      <a:pt x="155" y="16"/>
                    </a:cubicBezTo>
                    <a:lnTo>
                      <a:pt x="155" y="1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2946346" y="3611959"/>
            <a:ext cx="1140121" cy="883568"/>
            <a:chOff x="2585353" y="3741903"/>
            <a:chExt cx="1140121" cy="883568"/>
          </a:xfrm>
        </p:grpSpPr>
        <p:sp>
          <p:nvSpPr>
            <p:cNvPr id="20" name="矩形标注 19"/>
            <p:cNvSpPr/>
            <p:nvPr/>
          </p:nvSpPr>
          <p:spPr>
            <a:xfrm>
              <a:off x="2585353" y="3741903"/>
              <a:ext cx="1140121" cy="883568"/>
            </a:xfrm>
            <a:prstGeom prst="wedgeRectCallou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2959639" y="3993569"/>
              <a:ext cx="485899" cy="411336"/>
              <a:chOff x="7462838" y="2865437"/>
              <a:chExt cx="620713" cy="525463"/>
            </a:xfrm>
            <a:solidFill>
              <a:schemeClr val="bg1"/>
            </a:solidFill>
          </p:grpSpPr>
          <p:sp>
            <p:nvSpPr>
              <p:cNvPr id="22" name="Freeform 121"/>
              <p:cNvSpPr>
                <a:spLocks noEditPoints="1"/>
              </p:cNvSpPr>
              <p:nvPr/>
            </p:nvSpPr>
            <p:spPr bwMode="auto">
              <a:xfrm>
                <a:off x="7616825" y="3005137"/>
                <a:ext cx="312738" cy="307975"/>
              </a:xfrm>
              <a:custGeom>
                <a:avLst/>
                <a:gdLst>
                  <a:gd name="T0" fmla="*/ 41 w 83"/>
                  <a:gd name="T1" fmla="*/ 0 h 82"/>
                  <a:gd name="T2" fmla="*/ 0 w 83"/>
                  <a:gd name="T3" fmla="*/ 41 h 82"/>
                  <a:gd name="T4" fmla="*/ 41 w 83"/>
                  <a:gd name="T5" fmla="*/ 82 h 82"/>
                  <a:gd name="T6" fmla="*/ 83 w 83"/>
                  <a:gd name="T7" fmla="*/ 41 h 82"/>
                  <a:gd name="T8" fmla="*/ 41 w 83"/>
                  <a:gd name="T9" fmla="*/ 0 h 82"/>
                  <a:gd name="T10" fmla="*/ 65 w 83"/>
                  <a:gd name="T11" fmla="*/ 61 h 82"/>
                  <a:gd name="T12" fmla="*/ 21 w 83"/>
                  <a:gd name="T13" fmla="*/ 65 h 82"/>
                  <a:gd name="T14" fmla="*/ 18 w 83"/>
                  <a:gd name="T15" fmla="*/ 21 h 82"/>
                  <a:gd name="T16" fmla="*/ 62 w 83"/>
                  <a:gd name="T17" fmla="*/ 17 h 82"/>
                  <a:gd name="T18" fmla="*/ 65 w 83"/>
                  <a:gd name="T19" fmla="*/ 6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3" h="82">
                    <a:moveTo>
                      <a:pt x="41" y="0"/>
                    </a:moveTo>
                    <a:cubicBezTo>
                      <a:pt x="18" y="0"/>
                      <a:pt x="0" y="18"/>
                      <a:pt x="0" y="41"/>
                    </a:cubicBezTo>
                    <a:cubicBezTo>
                      <a:pt x="0" y="64"/>
                      <a:pt x="18" y="82"/>
                      <a:pt x="41" y="82"/>
                    </a:cubicBezTo>
                    <a:cubicBezTo>
                      <a:pt x="64" y="82"/>
                      <a:pt x="83" y="64"/>
                      <a:pt x="83" y="41"/>
                    </a:cubicBezTo>
                    <a:cubicBezTo>
                      <a:pt x="83" y="18"/>
                      <a:pt x="64" y="0"/>
                      <a:pt x="41" y="0"/>
                    </a:cubicBezTo>
                    <a:close/>
                    <a:moveTo>
                      <a:pt x="65" y="61"/>
                    </a:moveTo>
                    <a:cubicBezTo>
                      <a:pt x="54" y="74"/>
                      <a:pt x="34" y="76"/>
                      <a:pt x="21" y="65"/>
                    </a:cubicBezTo>
                    <a:cubicBezTo>
                      <a:pt x="8" y="53"/>
                      <a:pt x="7" y="34"/>
                      <a:pt x="18" y="21"/>
                    </a:cubicBezTo>
                    <a:cubicBezTo>
                      <a:pt x="29" y="8"/>
                      <a:pt x="49" y="6"/>
                      <a:pt x="62" y="17"/>
                    </a:cubicBezTo>
                    <a:cubicBezTo>
                      <a:pt x="75" y="29"/>
                      <a:pt x="76" y="48"/>
                      <a:pt x="65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22"/>
              <p:cNvSpPr/>
              <p:nvPr/>
            </p:nvSpPr>
            <p:spPr bwMode="auto">
              <a:xfrm>
                <a:off x="7696200" y="3079750"/>
                <a:ext cx="85725" cy="90488"/>
              </a:xfrm>
              <a:custGeom>
                <a:avLst/>
                <a:gdLst>
                  <a:gd name="T0" fmla="*/ 20 w 23"/>
                  <a:gd name="T1" fmla="*/ 0 h 24"/>
                  <a:gd name="T2" fmla="*/ 0 w 23"/>
                  <a:gd name="T3" fmla="*/ 21 h 24"/>
                  <a:gd name="T4" fmla="*/ 0 w 23"/>
                  <a:gd name="T5" fmla="*/ 21 h 24"/>
                  <a:gd name="T6" fmla="*/ 2 w 23"/>
                  <a:gd name="T7" fmla="*/ 24 h 24"/>
                  <a:gd name="T8" fmla="*/ 5 w 23"/>
                  <a:gd name="T9" fmla="*/ 21 h 24"/>
                  <a:gd name="T10" fmla="*/ 5 w 23"/>
                  <a:gd name="T11" fmla="*/ 21 h 24"/>
                  <a:gd name="T12" fmla="*/ 20 w 23"/>
                  <a:gd name="T13" fmla="*/ 5 h 24"/>
                  <a:gd name="T14" fmla="*/ 23 w 23"/>
                  <a:gd name="T15" fmla="*/ 3 h 24"/>
                  <a:gd name="T16" fmla="*/ 20 w 23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4">
                    <a:moveTo>
                      <a:pt x="20" y="0"/>
                    </a:moveTo>
                    <a:cubicBezTo>
                      <a:pt x="9" y="0"/>
                      <a:pt x="0" y="10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4"/>
                      <a:pt x="2" y="24"/>
                    </a:cubicBezTo>
                    <a:cubicBezTo>
                      <a:pt x="4" y="24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12"/>
                      <a:pt x="12" y="5"/>
                      <a:pt x="20" y="5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1"/>
                      <a:pt x="22" y="0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23"/>
              <p:cNvSpPr>
                <a:spLocks noEditPoints="1"/>
              </p:cNvSpPr>
              <p:nvPr/>
            </p:nvSpPr>
            <p:spPr bwMode="auto">
              <a:xfrm>
                <a:off x="7462838" y="2865437"/>
                <a:ext cx="620713" cy="525463"/>
              </a:xfrm>
              <a:custGeom>
                <a:avLst/>
                <a:gdLst>
                  <a:gd name="T0" fmla="*/ 152 w 165"/>
                  <a:gd name="T1" fmla="*/ 32 h 140"/>
                  <a:gd name="T2" fmla="*/ 130 w 165"/>
                  <a:gd name="T3" fmla="*/ 28 h 140"/>
                  <a:gd name="T4" fmla="*/ 123 w 165"/>
                  <a:gd name="T5" fmla="*/ 10 h 140"/>
                  <a:gd name="T6" fmla="*/ 108 w 165"/>
                  <a:gd name="T7" fmla="*/ 0 h 140"/>
                  <a:gd name="T8" fmla="*/ 56 w 165"/>
                  <a:gd name="T9" fmla="*/ 0 h 140"/>
                  <a:gd name="T10" fmla="*/ 42 w 165"/>
                  <a:gd name="T11" fmla="*/ 10 h 140"/>
                  <a:gd name="T12" fmla="*/ 35 w 165"/>
                  <a:gd name="T13" fmla="*/ 28 h 140"/>
                  <a:gd name="T14" fmla="*/ 13 w 165"/>
                  <a:gd name="T15" fmla="*/ 32 h 140"/>
                  <a:gd name="T16" fmla="*/ 0 w 165"/>
                  <a:gd name="T17" fmla="*/ 47 h 140"/>
                  <a:gd name="T18" fmla="*/ 0 w 165"/>
                  <a:gd name="T19" fmla="*/ 124 h 140"/>
                  <a:gd name="T20" fmla="*/ 15 w 165"/>
                  <a:gd name="T21" fmla="*/ 140 h 140"/>
                  <a:gd name="T22" fmla="*/ 150 w 165"/>
                  <a:gd name="T23" fmla="*/ 140 h 140"/>
                  <a:gd name="T24" fmla="*/ 165 w 165"/>
                  <a:gd name="T25" fmla="*/ 124 h 140"/>
                  <a:gd name="T26" fmla="*/ 165 w 165"/>
                  <a:gd name="T27" fmla="*/ 47 h 140"/>
                  <a:gd name="T28" fmla="*/ 152 w 165"/>
                  <a:gd name="T29" fmla="*/ 32 h 140"/>
                  <a:gd name="T30" fmla="*/ 155 w 165"/>
                  <a:gd name="T31" fmla="*/ 124 h 140"/>
                  <a:gd name="T32" fmla="*/ 150 w 165"/>
                  <a:gd name="T33" fmla="*/ 130 h 140"/>
                  <a:gd name="T34" fmla="*/ 15 w 165"/>
                  <a:gd name="T35" fmla="*/ 130 h 140"/>
                  <a:gd name="T36" fmla="*/ 10 w 165"/>
                  <a:gd name="T37" fmla="*/ 124 h 140"/>
                  <a:gd name="T38" fmla="*/ 10 w 165"/>
                  <a:gd name="T39" fmla="*/ 47 h 140"/>
                  <a:gd name="T40" fmla="*/ 14 w 165"/>
                  <a:gd name="T41" fmla="*/ 42 h 140"/>
                  <a:gd name="T42" fmla="*/ 42 w 165"/>
                  <a:gd name="T43" fmla="*/ 37 h 140"/>
                  <a:gd name="T44" fmla="*/ 52 w 165"/>
                  <a:gd name="T45" fmla="*/ 14 h 140"/>
                  <a:gd name="T46" fmla="*/ 56 w 165"/>
                  <a:gd name="T47" fmla="*/ 11 h 140"/>
                  <a:gd name="T48" fmla="*/ 108 w 165"/>
                  <a:gd name="T49" fmla="*/ 11 h 140"/>
                  <a:gd name="T50" fmla="*/ 113 w 165"/>
                  <a:gd name="T51" fmla="*/ 14 h 140"/>
                  <a:gd name="T52" fmla="*/ 122 w 165"/>
                  <a:gd name="T53" fmla="*/ 37 h 140"/>
                  <a:gd name="T54" fmla="*/ 150 w 165"/>
                  <a:gd name="T55" fmla="*/ 42 h 140"/>
                  <a:gd name="T56" fmla="*/ 155 w 165"/>
                  <a:gd name="T57" fmla="*/ 47 h 140"/>
                  <a:gd name="T58" fmla="*/ 155 w 165"/>
                  <a:gd name="T59" fmla="*/ 12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5" h="140">
                    <a:moveTo>
                      <a:pt x="152" y="32"/>
                    </a:moveTo>
                    <a:cubicBezTo>
                      <a:pt x="130" y="28"/>
                      <a:pt x="130" y="28"/>
                      <a:pt x="130" y="28"/>
                    </a:cubicBezTo>
                    <a:cubicBezTo>
                      <a:pt x="123" y="10"/>
                      <a:pt x="123" y="10"/>
                      <a:pt x="123" y="10"/>
                    </a:cubicBezTo>
                    <a:cubicBezTo>
                      <a:pt x="120" y="4"/>
                      <a:pt x="115" y="0"/>
                      <a:pt x="108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0" y="0"/>
                      <a:pt x="44" y="4"/>
                      <a:pt x="42" y="10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5" y="33"/>
                      <a:pt x="0" y="39"/>
                      <a:pt x="0" y="47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0" y="133"/>
                      <a:pt x="7" y="140"/>
                      <a:pt x="15" y="140"/>
                    </a:cubicBezTo>
                    <a:cubicBezTo>
                      <a:pt x="150" y="140"/>
                      <a:pt x="150" y="140"/>
                      <a:pt x="150" y="140"/>
                    </a:cubicBezTo>
                    <a:cubicBezTo>
                      <a:pt x="158" y="140"/>
                      <a:pt x="165" y="133"/>
                      <a:pt x="165" y="124"/>
                    </a:cubicBezTo>
                    <a:cubicBezTo>
                      <a:pt x="165" y="47"/>
                      <a:pt x="165" y="47"/>
                      <a:pt x="165" y="47"/>
                    </a:cubicBezTo>
                    <a:cubicBezTo>
                      <a:pt x="165" y="39"/>
                      <a:pt x="160" y="33"/>
                      <a:pt x="152" y="32"/>
                    </a:cubicBezTo>
                    <a:close/>
                    <a:moveTo>
                      <a:pt x="155" y="124"/>
                    </a:moveTo>
                    <a:cubicBezTo>
                      <a:pt x="155" y="127"/>
                      <a:pt x="152" y="130"/>
                      <a:pt x="150" y="130"/>
                    </a:cubicBezTo>
                    <a:cubicBezTo>
                      <a:pt x="15" y="130"/>
                      <a:pt x="15" y="130"/>
                      <a:pt x="15" y="130"/>
                    </a:cubicBezTo>
                    <a:cubicBezTo>
                      <a:pt x="12" y="130"/>
                      <a:pt x="10" y="127"/>
                      <a:pt x="10" y="124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4"/>
                      <a:pt x="12" y="42"/>
                      <a:pt x="14" y="42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2"/>
                      <a:pt x="54" y="11"/>
                      <a:pt x="56" y="11"/>
                    </a:cubicBezTo>
                    <a:cubicBezTo>
                      <a:pt x="108" y="11"/>
                      <a:pt x="108" y="11"/>
                      <a:pt x="108" y="11"/>
                    </a:cubicBezTo>
                    <a:cubicBezTo>
                      <a:pt x="110" y="11"/>
                      <a:pt x="112" y="12"/>
                      <a:pt x="113" y="14"/>
                    </a:cubicBezTo>
                    <a:cubicBezTo>
                      <a:pt x="122" y="37"/>
                      <a:pt x="122" y="37"/>
                      <a:pt x="122" y="37"/>
                    </a:cubicBezTo>
                    <a:cubicBezTo>
                      <a:pt x="150" y="42"/>
                      <a:pt x="150" y="42"/>
                      <a:pt x="150" y="42"/>
                    </a:cubicBezTo>
                    <a:cubicBezTo>
                      <a:pt x="153" y="42"/>
                      <a:pt x="155" y="44"/>
                      <a:pt x="155" y="47"/>
                    </a:cubicBezTo>
                    <a:lnTo>
                      <a:pt x="155" y="1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2946346" y="1844824"/>
            <a:ext cx="1140121" cy="883568"/>
            <a:chOff x="2585353" y="1974768"/>
            <a:chExt cx="1140121" cy="883568"/>
          </a:xfrm>
        </p:grpSpPr>
        <p:sp>
          <p:nvSpPr>
            <p:cNvPr id="26" name="矩形标注 25"/>
            <p:cNvSpPr/>
            <p:nvPr/>
          </p:nvSpPr>
          <p:spPr>
            <a:xfrm>
              <a:off x="2585353" y="1974768"/>
              <a:ext cx="1140121" cy="883568"/>
            </a:xfrm>
            <a:prstGeom prst="wedgeRectCallout">
              <a:avLst/>
            </a:prstGeom>
            <a:solidFill>
              <a:srgbClr val="FAB3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2965402" y="2159832"/>
              <a:ext cx="493355" cy="484656"/>
              <a:chOff x="6213475" y="1566862"/>
              <a:chExt cx="630238" cy="619125"/>
            </a:xfrm>
            <a:solidFill>
              <a:schemeClr val="bg1"/>
            </a:solidFill>
          </p:grpSpPr>
          <p:sp>
            <p:nvSpPr>
              <p:cNvPr id="28" name="Freeform 137"/>
              <p:cNvSpPr/>
              <p:nvPr/>
            </p:nvSpPr>
            <p:spPr bwMode="auto">
              <a:xfrm>
                <a:off x="6557963" y="1641475"/>
                <a:ext cx="203200" cy="206375"/>
              </a:xfrm>
              <a:custGeom>
                <a:avLst/>
                <a:gdLst>
                  <a:gd name="T0" fmla="*/ 49 w 54"/>
                  <a:gd name="T1" fmla="*/ 52 h 55"/>
                  <a:gd name="T2" fmla="*/ 49 w 54"/>
                  <a:gd name="T3" fmla="*/ 52 h 55"/>
                  <a:gd name="T4" fmla="*/ 52 w 54"/>
                  <a:gd name="T5" fmla="*/ 55 h 55"/>
                  <a:gd name="T6" fmla="*/ 54 w 54"/>
                  <a:gd name="T7" fmla="*/ 52 h 55"/>
                  <a:gd name="T8" fmla="*/ 54 w 54"/>
                  <a:gd name="T9" fmla="*/ 52 h 55"/>
                  <a:gd name="T10" fmla="*/ 3 w 54"/>
                  <a:gd name="T11" fmla="*/ 0 h 55"/>
                  <a:gd name="T12" fmla="*/ 3 w 54"/>
                  <a:gd name="T13" fmla="*/ 0 h 55"/>
                  <a:gd name="T14" fmla="*/ 0 w 54"/>
                  <a:gd name="T15" fmla="*/ 3 h 55"/>
                  <a:gd name="T16" fmla="*/ 3 w 54"/>
                  <a:gd name="T17" fmla="*/ 6 h 55"/>
                  <a:gd name="T18" fmla="*/ 3 w 54"/>
                  <a:gd name="T19" fmla="*/ 6 h 55"/>
                  <a:gd name="T20" fmla="*/ 49 w 54"/>
                  <a:gd name="T21" fmla="*/ 5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55">
                    <a:moveTo>
                      <a:pt x="49" y="52"/>
                    </a:moveTo>
                    <a:cubicBezTo>
                      <a:pt x="49" y="52"/>
                      <a:pt x="49" y="52"/>
                      <a:pt x="49" y="52"/>
                    </a:cubicBezTo>
                    <a:cubicBezTo>
                      <a:pt x="49" y="54"/>
                      <a:pt x="50" y="55"/>
                      <a:pt x="52" y="55"/>
                    </a:cubicBezTo>
                    <a:cubicBezTo>
                      <a:pt x="53" y="55"/>
                      <a:pt x="54" y="54"/>
                      <a:pt x="54" y="52"/>
                    </a:cubicBezTo>
                    <a:cubicBezTo>
                      <a:pt x="54" y="52"/>
                      <a:pt x="54" y="52"/>
                      <a:pt x="54" y="52"/>
                    </a:cubicBezTo>
                    <a:cubicBezTo>
                      <a:pt x="54" y="24"/>
                      <a:pt x="31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8" y="6"/>
                      <a:pt x="49" y="27"/>
                      <a:pt x="49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8"/>
              <p:cNvSpPr>
                <a:spLocks noEditPoints="1"/>
              </p:cNvSpPr>
              <p:nvPr/>
            </p:nvSpPr>
            <p:spPr bwMode="auto">
              <a:xfrm>
                <a:off x="6213475" y="1566862"/>
                <a:ext cx="630238" cy="619125"/>
              </a:xfrm>
              <a:custGeom>
                <a:avLst/>
                <a:gdLst>
                  <a:gd name="T0" fmla="*/ 49 w 168"/>
                  <a:gd name="T1" fmla="*/ 4 h 165"/>
                  <a:gd name="T2" fmla="*/ 38 w 168"/>
                  <a:gd name="T3" fmla="*/ 0 h 165"/>
                  <a:gd name="T4" fmla="*/ 32 w 168"/>
                  <a:gd name="T5" fmla="*/ 1 h 165"/>
                  <a:gd name="T6" fmla="*/ 22 w 168"/>
                  <a:gd name="T7" fmla="*/ 15 h 165"/>
                  <a:gd name="T8" fmla="*/ 22 w 168"/>
                  <a:gd name="T9" fmla="*/ 86 h 165"/>
                  <a:gd name="T10" fmla="*/ 6 w 168"/>
                  <a:gd name="T11" fmla="*/ 103 h 165"/>
                  <a:gd name="T12" fmla="*/ 6 w 168"/>
                  <a:gd name="T13" fmla="*/ 125 h 165"/>
                  <a:gd name="T14" fmla="*/ 42 w 168"/>
                  <a:gd name="T15" fmla="*/ 161 h 165"/>
                  <a:gd name="T16" fmla="*/ 53 w 168"/>
                  <a:gd name="T17" fmla="*/ 165 h 165"/>
                  <a:gd name="T18" fmla="*/ 64 w 168"/>
                  <a:gd name="T19" fmla="*/ 161 h 165"/>
                  <a:gd name="T20" fmla="*/ 80 w 168"/>
                  <a:gd name="T21" fmla="*/ 145 h 165"/>
                  <a:gd name="T22" fmla="*/ 152 w 168"/>
                  <a:gd name="T23" fmla="*/ 145 h 165"/>
                  <a:gd name="T24" fmla="*/ 166 w 168"/>
                  <a:gd name="T25" fmla="*/ 135 h 165"/>
                  <a:gd name="T26" fmla="*/ 162 w 168"/>
                  <a:gd name="T27" fmla="*/ 118 h 165"/>
                  <a:gd name="T28" fmla="*/ 49 w 168"/>
                  <a:gd name="T29" fmla="*/ 4 h 165"/>
                  <a:gd name="T30" fmla="*/ 73 w 168"/>
                  <a:gd name="T31" fmla="*/ 137 h 165"/>
                  <a:gd name="T32" fmla="*/ 57 w 168"/>
                  <a:gd name="T33" fmla="*/ 153 h 165"/>
                  <a:gd name="T34" fmla="*/ 53 w 168"/>
                  <a:gd name="T35" fmla="*/ 155 h 165"/>
                  <a:gd name="T36" fmla="*/ 50 w 168"/>
                  <a:gd name="T37" fmla="*/ 153 h 165"/>
                  <a:gd name="T38" fmla="*/ 13 w 168"/>
                  <a:gd name="T39" fmla="*/ 117 h 165"/>
                  <a:gd name="T40" fmla="*/ 12 w 168"/>
                  <a:gd name="T41" fmla="*/ 114 h 165"/>
                  <a:gd name="T42" fmla="*/ 13 w 168"/>
                  <a:gd name="T43" fmla="*/ 110 h 165"/>
                  <a:gd name="T44" fmla="*/ 30 w 168"/>
                  <a:gd name="T45" fmla="*/ 94 h 165"/>
                  <a:gd name="T46" fmla="*/ 30 w 168"/>
                  <a:gd name="T47" fmla="*/ 94 h 165"/>
                  <a:gd name="T48" fmla="*/ 73 w 168"/>
                  <a:gd name="T49" fmla="*/ 137 h 165"/>
                  <a:gd name="T50" fmla="*/ 73 w 168"/>
                  <a:gd name="T51" fmla="*/ 137 h 165"/>
                  <a:gd name="T52" fmla="*/ 80 w 168"/>
                  <a:gd name="T53" fmla="*/ 134 h 165"/>
                  <a:gd name="T54" fmla="*/ 78 w 168"/>
                  <a:gd name="T55" fmla="*/ 135 h 165"/>
                  <a:gd name="T56" fmla="*/ 32 w 168"/>
                  <a:gd name="T57" fmla="*/ 89 h 165"/>
                  <a:gd name="T58" fmla="*/ 33 w 168"/>
                  <a:gd name="T59" fmla="*/ 86 h 165"/>
                  <a:gd name="T60" fmla="*/ 33 w 168"/>
                  <a:gd name="T61" fmla="*/ 24 h 165"/>
                  <a:gd name="T62" fmla="*/ 143 w 168"/>
                  <a:gd name="T63" fmla="*/ 134 h 165"/>
                  <a:gd name="T64" fmla="*/ 80 w 168"/>
                  <a:gd name="T65" fmla="*/ 134 h 165"/>
                  <a:gd name="T66" fmla="*/ 156 w 168"/>
                  <a:gd name="T67" fmla="*/ 131 h 165"/>
                  <a:gd name="T68" fmla="*/ 152 w 168"/>
                  <a:gd name="T69" fmla="*/ 134 h 165"/>
                  <a:gd name="T70" fmla="*/ 150 w 168"/>
                  <a:gd name="T71" fmla="*/ 134 h 165"/>
                  <a:gd name="T72" fmla="*/ 33 w 168"/>
                  <a:gd name="T73" fmla="*/ 17 h 165"/>
                  <a:gd name="T74" fmla="*/ 33 w 168"/>
                  <a:gd name="T75" fmla="*/ 15 h 165"/>
                  <a:gd name="T76" fmla="*/ 36 w 168"/>
                  <a:gd name="T77" fmla="*/ 11 h 165"/>
                  <a:gd name="T78" fmla="*/ 38 w 168"/>
                  <a:gd name="T79" fmla="*/ 10 h 165"/>
                  <a:gd name="T80" fmla="*/ 41 w 168"/>
                  <a:gd name="T81" fmla="*/ 12 h 165"/>
                  <a:gd name="T82" fmla="*/ 155 w 168"/>
                  <a:gd name="T83" fmla="*/ 125 h 165"/>
                  <a:gd name="T84" fmla="*/ 156 w 168"/>
                  <a:gd name="T85" fmla="*/ 13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8" h="165">
                    <a:moveTo>
                      <a:pt x="49" y="4"/>
                    </a:moveTo>
                    <a:cubicBezTo>
                      <a:pt x="46" y="1"/>
                      <a:pt x="42" y="0"/>
                      <a:pt x="38" y="0"/>
                    </a:cubicBezTo>
                    <a:cubicBezTo>
                      <a:pt x="36" y="0"/>
                      <a:pt x="34" y="0"/>
                      <a:pt x="32" y="1"/>
                    </a:cubicBezTo>
                    <a:cubicBezTo>
                      <a:pt x="26" y="3"/>
                      <a:pt x="22" y="9"/>
                      <a:pt x="22" y="15"/>
                    </a:cubicBezTo>
                    <a:cubicBezTo>
                      <a:pt x="22" y="86"/>
                      <a:pt x="22" y="86"/>
                      <a:pt x="22" y="86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0" y="109"/>
                      <a:pt x="0" y="118"/>
                      <a:pt x="6" y="125"/>
                    </a:cubicBezTo>
                    <a:cubicBezTo>
                      <a:pt x="42" y="161"/>
                      <a:pt x="42" y="161"/>
                      <a:pt x="42" y="161"/>
                    </a:cubicBezTo>
                    <a:cubicBezTo>
                      <a:pt x="45" y="164"/>
                      <a:pt x="49" y="165"/>
                      <a:pt x="53" y="165"/>
                    </a:cubicBezTo>
                    <a:cubicBezTo>
                      <a:pt x="57" y="165"/>
                      <a:pt x="61" y="164"/>
                      <a:pt x="64" y="161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152" y="145"/>
                      <a:pt x="152" y="145"/>
                      <a:pt x="152" y="145"/>
                    </a:cubicBezTo>
                    <a:cubicBezTo>
                      <a:pt x="158" y="145"/>
                      <a:pt x="163" y="141"/>
                      <a:pt x="166" y="135"/>
                    </a:cubicBezTo>
                    <a:cubicBezTo>
                      <a:pt x="168" y="129"/>
                      <a:pt x="167" y="123"/>
                      <a:pt x="162" y="118"/>
                    </a:cubicBezTo>
                    <a:lnTo>
                      <a:pt x="49" y="4"/>
                    </a:lnTo>
                    <a:close/>
                    <a:moveTo>
                      <a:pt x="73" y="137"/>
                    </a:moveTo>
                    <a:cubicBezTo>
                      <a:pt x="57" y="153"/>
                      <a:pt x="57" y="153"/>
                      <a:pt x="57" y="153"/>
                    </a:cubicBezTo>
                    <a:cubicBezTo>
                      <a:pt x="56" y="155"/>
                      <a:pt x="54" y="155"/>
                      <a:pt x="53" y="155"/>
                    </a:cubicBezTo>
                    <a:cubicBezTo>
                      <a:pt x="52" y="155"/>
                      <a:pt x="51" y="155"/>
                      <a:pt x="50" y="153"/>
                    </a:cubicBezTo>
                    <a:cubicBezTo>
                      <a:pt x="13" y="117"/>
                      <a:pt x="13" y="117"/>
                      <a:pt x="13" y="117"/>
                    </a:cubicBezTo>
                    <a:cubicBezTo>
                      <a:pt x="12" y="116"/>
                      <a:pt x="12" y="114"/>
                      <a:pt x="12" y="114"/>
                    </a:cubicBezTo>
                    <a:cubicBezTo>
                      <a:pt x="12" y="113"/>
                      <a:pt x="12" y="111"/>
                      <a:pt x="13" y="110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73" y="137"/>
                      <a:pt x="73" y="137"/>
                      <a:pt x="73" y="137"/>
                    </a:cubicBezTo>
                    <a:cubicBezTo>
                      <a:pt x="73" y="137"/>
                      <a:pt x="73" y="137"/>
                      <a:pt x="73" y="137"/>
                    </a:cubicBezTo>
                    <a:close/>
                    <a:moveTo>
                      <a:pt x="80" y="134"/>
                    </a:moveTo>
                    <a:cubicBezTo>
                      <a:pt x="80" y="134"/>
                      <a:pt x="79" y="135"/>
                      <a:pt x="78" y="135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2" y="88"/>
                      <a:pt x="33" y="87"/>
                      <a:pt x="33" y="86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143" y="134"/>
                      <a:pt x="143" y="134"/>
                      <a:pt x="143" y="134"/>
                    </a:cubicBezTo>
                    <a:lnTo>
                      <a:pt x="80" y="134"/>
                    </a:lnTo>
                    <a:close/>
                    <a:moveTo>
                      <a:pt x="156" y="131"/>
                    </a:moveTo>
                    <a:cubicBezTo>
                      <a:pt x="156" y="133"/>
                      <a:pt x="154" y="134"/>
                      <a:pt x="152" y="134"/>
                    </a:cubicBezTo>
                    <a:cubicBezTo>
                      <a:pt x="150" y="134"/>
                      <a:pt x="150" y="134"/>
                      <a:pt x="150" y="134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3"/>
                      <a:pt x="34" y="11"/>
                      <a:pt x="36" y="11"/>
                    </a:cubicBezTo>
                    <a:cubicBezTo>
                      <a:pt x="36" y="10"/>
                      <a:pt x="37" y="10"/>
                      <a:pt x="38" y="10"/>
                    </a:cubicBezTo>
                    <a:cubicBezTo>
                      <a:pt x="39" y="10"/>
                      <a:pt x="40" y="11"/>
                      <a:pt x="41" y="12"/>
                    </a:cubicBezTo>
                    <a:cubicBezTo>
                      <a:pt x="155" y="125"/>
                      <a:pt x="155" y="125"/>
                      <a:pt x="155" y="125"/>
                    </a:cubicBezTo>
                    <a:cubicBezTo>
                      <a:pt x="157" y="127"/>
                      <a:pt x="157" y="129"/>
                      <a:pt x="156" y="1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9"/>
              <p:cNvSpPr/>
              <p:nvPr/>
            </p:nvSpPr>
            <p:spPr bwMode="auto">
              <a:xfrm>
                <a:off x="6546850" y="1566862"/>
                <a:ext cx="293688" cy="288925"/>
              </a:xfrm>
              <a:custGeom>
                <a:avLst/>
                <a:gdLst>
                  <a:gd name="T0" fmla="*/ 6 w 78"/>
                  <a:gd name="T1" fmla="*/ 10 h 77"/>
                  <a:gd name="T2" fmla="*/ 6 w 78"/>
                  <a:gd name="T3" fmla="*/ 10 h 77"/>
                  <a:gd name="T4" fmla="*/ 68 w 78"/>
                  <a:gd name="T5" fmla="*/ 72 h 77"/>
                  <a:gd name="T6" fmla="*/ 68 w 78"/>
                  <a:gd name="T7" fmla="*/ 72 h 77"/>
                  <a:gd name="T8" fmla="*/ 73 w 78"/>
                  <a:gd name="T9" fmla="*/ 77 h 77"/>
                  <a:gd name="T10" fmla="*/ 78 w 78"/>
                  <a:gd name="T11" fmla="*/ 72 h 77"/>
                  <a:gd name="T12" fmla="*/ 78 w 78"/>
                  <a:gd name="T13" fmla="*/ 72 h 77"/>
                  <a:gd name="T14" fmla="*/ 6 w 78"/>
                  <a:gd name="T15" fmla="*/ 0 h 77"/>
                  <a:gd name="T16" fmla="*/ 6 w 78"/>
                  <a:gd name="T17" fmla="*/ 0 h 77"/>
                  <a:gd name="T18" fmla="*/ 0 w 78"/>
                  <a:gd name="T19" fmla="*/ 5 h 77"/>
                  <a:gd name="T20" fmla="*/ 6 w 78"/>
                  <a:gd name="T21" fmla="*/ 1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" h="77">
                    <a:moveTo>
                      <a:pt x="6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40" y="10"/>
                      <a:pt x="68" y="38"/>
                      <a:pt x="68" y="72"/>
                    </a:cubicBezTo>
                    <a:cubicBezTo>
                      <a:pt x="68" y="72"/>
                      <a:pt x="68" y="72"/>
                      <a:pt x="68" y="72"/>
                    </a:cubicBezTo>
                    <a:cubicBezTo>
                      <a:pt x="68" y="75"/>
                      <a:pt x="70" y="77"/>
                      <a:pt x="73" y="77"/>
                    </a:cubicBezTo>
                    <a:cubicBezTo>
                      <a:pt x="76" y="77"/>
                      <a:pt x="78" y="75"/>
                      <a:pt x="78" y="72"/>
                    </a:cubicBezTo>
                    <a:cubicBezTo>
                      <a:pt x="78" y="72"/>
                      <a:pt x="78" y="72"/>
                      <a:pt x="78" y="72"/>
                    </a:cubicBezTo>
                    <a:cubicBezTo>
                      <a:pt x="78" y="32"/>
                      <a:pt x="4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0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31" name="矩形 30"/>
          <p:cNvSpPr/>
          <p:nvPr/>
        </p:nvSpPr>
        <p:spPr>
          <a:xfrm>
            <a:off x="1296011" y="2052879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CN" sz="2400" b="1" dirty="0">
                <a:solidFill>
                  <a:srgbClr val="0053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企业目标</a:t>
            </a:r>
            <a:endParaRPr lang="zh-CN" altLang="zh-CN" sz="2400" b="1" dirty="0">
              <a:solidFill>
                <a:srgbClr val="0053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283151" y="2935755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CN" sz="2400" b="1" dirty="0">
                <a:solidFill>
                  <a:srgbClr val="0053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经营理念</a:t>
            </a:r>
            <a:endParaRPr lang="zh-CN" altLang="zh-CN" sz="2400" b="1" dirty="0">
              <a:solidFill>
                <a:srgbClr val="0053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283151" y="3831431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0053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企业精神</a:t>
            </a:r>
            <a:endParaRPr lang="zh-CN" altLang="zh-CN" sz="2400" b="1" dirty="0">
              <a:solidFill>
                <a:srgbClr val="0053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283150" y="4689436"/>
            <a:ext cx="1706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CN" sz="2400" b="1" dirty="0">
                <a:solidFill>
                  <a:srgbClr val="0053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企业营销观</a:t>
            </a:r>
            <a:endParaRPr lang="zh-CN" altLang="zh-CN" sz="2400" b="1" dirty="0">
              <a:solidFill>
                <a:srgbClr val="0053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400303" y="1921024"/>
            <a:ext cx="60883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以科技创新追求品质卓越，以诚信塑起全球知名品牌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00303" y="2818187"/>
            <a:ext cx="60883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信誉为根，创新为本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400303" y="3693347"/>
            <a:ext cx="60883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求真、务实、创新、完善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00303" y="4537172"/>
            <a:ext cx="60883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诚以待人、信以致远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梯形 38"/>
          <p:cNvSpPr/>
          <p:nvPr/>
        </p:nvSpPr>
        <p:spPr>
          <a:xfrm>
            <a:off x="3049167" y="1628800"/>
            <a:ext cx="936103" cy="216024"/>
          </a:xfrm>
          <a:prstGeom prst="trapezoi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99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399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49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49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199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99"/>
                            </p:stCondLst>
                            <p:childTnLst>
                              <p:par>
                                <p:cTn id="7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400"/>
                            </p:stCondLst>
                            <p:childTnLst>
                              <p:par>
                                <p:cTn id="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14477" y="89248"/>
            <a:ext cx="228939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人才理念</a:t>
            </a:r>
            <a:endParaRPr lang="en-US" altLang="zh-CN" sz="3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3863911" y="1954282"/>
            <a:ext cx="3744416" cy="374441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84" name="文本框 3"/>
          <p:cNvSpPr txBox="1"/>
          <p:nvPr/>
        </p:nvSpPr>
        <p:spPr>
          <a:xfrm>
            <a:off x="7464024" y="1700808"/>
            <a:ext cx="3744703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400" b="1" dirty="0">
                <a:solidFill>
                  <a:srgbClr val="0053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想干事的人有机会</a:t>
            </a:r>
            <a:endParaRPr lang="en-US" altLang="zh-CN" sz="2400" b="1" dirty="0">
              <a:solidFill>
                <a:srgbClr val="0053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文本框 3"/>
          <p:cNvSpPr txBox="1"/>
          <p:nvPr/>
        </p:nvSpPr>
        <p:spPr>
          <a:xfrm>
            <a:off x="8112382" y="3362903"/>
            <a:ext cx="3744703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400" b="1" dirty="0">
                <a:solidFill>
                  <a:srgbClr val="0053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能干事的人有平台</a:t>
            </a:r>
            <a:endParaRPr lang="en-US" altLang="zh-CN" sz="2400" b="1" dirty="0">
              <a:solidFill>
                <a:srgbClr val="0053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文本框 3"/>
          <p:cNvSpPr txBox="1"/>
          <p:nvPr/>
        </p:nvSpPr>
        <p:spPr>
          <a:xfrm>
            <a:off x="7537449" y="5134787"/>
            <a:ext cx="3744703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400" b="1" dirty="0">
                <a:solidFill>
                  <a:srgbClr val="0053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干成事的人有地位</a:t>
            </a:r>
            <a:endParaRPr lang="en-US" altLang="zh-CN" sz="2400" b="1" dirty="0">
              <a:solidFill>
                <a:srgbClr val="0053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5" name="直接箭头连接符 44"/>
          <p:cNvCxnSpPr/>
          <p:nvPr/>
        </p:nvCxnSpPr>
        <p:spPr>
          <a:xfrm>
            <a:off x="953" y="3833796"/>
            <a:ext cx="3862958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3"/>
          <p:cNvSpPr txBox="1"/>
          <p:nvPr/>
        </p:nvSpPr>
        <p:spPr>
          <a:xfrm>
            <a:off x="1112468" y="2260029"/>
            <a:ext cx="2218407" cy="1383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5392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人人皆人才</a:t>
            </a:r>
            <a:endParaRPr lang="en-US" altLang="zh-CN" sz="2800" b="1" dirty="0">
              <a:solidFill>
                <a:srgbClr val="005392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5392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赛马不相马</a:t>
            </a:r>
            <a:endParaRPr lang="zh-CN" altLang="en-US" sz="2800" b="1" dirty="0">
              <a:solidFill>
                <a:srgbClr val="005392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444731" y="1781011"/>
            <a:ext cx="630560" cy="630560"/>
            <a:chOff x="5663158" y="1628801"/>
            <a:chExt cx="630560" cy="630560"/>
          </a:xfrm>
        </p:grpSpPr>
        <p:sp>
          <p:nvSpPr>
            <p:cNvPr id="72" name="椭圆 71"/>
            <p:cNvSpPr/>
            <p:nvPr/>
          </p:nvSpPr>
          <p:spPr>
            <a:xfrm>
              <a:off x="5663158" y="1628801"/>
              <a:ext cx="630560" cy="630560"/>
            </a:xfrm>
            <a:prstGeom prst="ellipse">
              <a:avLst/>
            </a:prstGeom>
            <a:solidFill>
              <a:srgbClr val="005392"/>
            </a:solidFill>
            <a:ln>
              <a:noFill/>
            </a:ln>
            <a:effectLst>
              <a:outerShdw blurRad="292100" dist="2921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107527" tIns="53764" rIns="107527" bIns="53764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100" dirty="0">
                <a:solidFill>
                  <a:schemeClr val="bg1">
                    <a:lumMod val="9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5754969" y="1723342"/>
              <a:ext cx="413868" cy="405354"/>
              <a:chOff x="5711825" y="3052763"/>
              <a:chExt cx="771525" cy="755651"/>
            </a:xfrm>
            <a:solidFill>
              <a:schemeClr val="bg1">
                <a:lumMod val="95000"/>
              </a:schemeClr>
            </a:solidFill>
          </p:grpSpPr>
          <p:sp>
            <p:nvSpPr>
              <p:cNvPr id="74" name="Freeform 147"/>
              <p:cNvSpPr>
                <a:spLocks noEditPoints="1"/>
              </p:cNvSpPr>
              <p:nvPr/>
            </p:nvSpPr>
            <p:spPr bwMode="auto">
              <a:xfrm>
                <a:off x="5929313" y="3052763"/>
                <a:ext cx="398463" cy="501650"/>
              </a:xfrm>
              <a:custGeom>
                <a:avLst/>
                <a:gdLst>
                  <a:gd name="T0" fmla="*/ 52 w 105"/>
                  <a:gd name="T1" fmla="*/ 0 h 132"/>
                  <a:gd name="T2" fmla="*/ 0 w 105"/>
                  <a:gd name="T3" fmla="*/ 52 h 132"/>
                  <a:gd name="T4" fmla="*/ 52 w 105"/>
                  <a:gd name="T5" fmla="*/ 132 h 132"/>
                  <a:gd name="T6" fmla="*/ 105 w 105"/>
                  <a:gd name="T7" fmla="*/ 52 h 132"/>
                  <a:gd name="T8" fmla="*/ 52 w 105"/>
                  <a:gd name="T9" fmla="*/ 0 h 132"/>
                  <a:gd name="T10" fmla="*/ 52 w 105"/>
                  <a:gd name="T11" fmla="*/ 80 h 132"/>
                  <a:gd name="T12" fmla="*/ 25 w 105"/>
                  <a:gd name="T13" fmla="*/ 52 h 132"/>
                  <a:gd name="T14" fmla="*/ 52 w 105"/>
                  <a:gd name="T15" fmla="*/ 25 h 132"/>
                  <a:gd name="T16" fmla="*/ 80 w 105"/>
                  <a:gd name="T17" fmla="*/ 52 h 132"/>
                  <a:gd name="T18" fmla="*/ 52 w 105"/>
                  <a:gd name="T19" fmla="*/ 8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5" h="132">
                    <a:moveTo>
                      <a:pt x="52" y="0"/>
                    </a:moveTo>
                    <a:cubicBezTo>
                      <a:pt x="24" y="0"/>
                      <a:pt x="0" y="23"/>
                      <a:pt x="0" y="52"/>
                    </a:cubicBezTo>
                    <a:cubicBezTo>
                      <a:pt x="0" y="81"/>
                      <a:pt x="52" y="132"/>
                      <a:pt x="52" y="132"/>
                    </a:cubicBezTo>
                    <a:cubicBezTo>
                      <a:pt x="52" y="132"/>
                      <a:pt x="105" y="81"/>
                      <a:pt x="105" y="52"/>
                    </a:cubicBezTo>
                    <a:cubicBezTo>
                      <a:pt x="105" y="23"/>
                      <a:pt x="81" y="0"/>
                      <a:pt x="52" y="0"/>
                    </a:cubicBezTo>
                    <a:close/>
                    <a:moveTo>
                      <a:pt x="52" y="80"/>
                    </a:moveTo>
                    <a:cubicBezTo>
                      <a:pt x="37" y="80"/>
                      <a:pt x="25" y="68"/>
                      <a:pt x="25" y="52"/>
                    </a:cubicBezTo>
                    <a:cubicBezTo>
                      <a:pt x="25" y="37"/>
                      <a:pt x="37" y="25"/>
                      <a:pt x="52" y="25"/>
                    </a:cubicBezTo>
                    <a:cubicBezTo>
                      <a:pt x="68" y="25"/>
                      <a:pt x="80" y="37"/>
                      <a:pt x="80" y="52"/>
                    </a:cubicBezTo>
                    <a:cubicBezTo>
                      <a:pt x="80" y="68"/>
                      <a:pt x="68" y="80"/>
                      <a:pt x="52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" name="Freeform 148"/>
              <p:cNvSpPr>
                <a:spLocks noEditPoints="1"/>
              </p:cNvSpPr>
              <p:nvPr/>
            </p:nvSpPr>
            <p:spPr bwMode="auto">
              <a:xfrm>
                <a:off x="5711825" y="3540126"/>
                <a:ext cx="771525" cy="268288"/>
              </a:xfrm>
              <a:custGeom>
                <a:avLst/>
                <a:gdLst>
                  <a:gd name="T0" fmla="*/ 165 w 203"/>
                  <a:gd name="T1" fmla="*/ 71 h 71"/>
                  <a:gd name="T2" fmla="*/ 162 w 203"/>
                  <a:gd name="T3" fmla="*/ 70 h 71"/>
                  <a:gd name="T4" fmla="*/ 126 w 203"/>
                  <a:gd name="T5" fmla="*/ 50 h 71"/>
                  <a:gd name="T6" fmla="*/ 80 w 203"/>
                  <a:gd name="T7" fmla="*/ 68 h 71"/>
                  <a:gd name="T8" fmla="*/ 74 w 203"/>
                  <a:gd name="T9" fmla="*/ 68 h 71"/>
                  <a:gd name="T10" fmla="*/ 45 w 203"/>
                  <a:gd name="T11" fmla="*/ 43 h 71"/>
                  <a:gd name="T12" fmla="*/ 8 w 203"/>
                  <a:gd name="T13" fmla="*/ 57 h 71"/>
                  <a:gd name="T14" fmla="*/ 1 w 203"/>
                  <a:gd name="T15" fmla="*/ 54 h 71"/>
                  <a:gd name="T16" fmla="*/ 4 w 203"/>
                  <a:gd name="T17" fmla="*/ 46 h 71"/>
                  <a:gd name="T18" fmla="*/ 82 w 203"/>
                  <a:gd name="T19" fmla="*/ 7 h 71"/>
                  <a:gd name="T20" fmla="*/ 87 w 203"/>
                  <a:gd name="T21" fmla="*/ 7 h 71"/>
                  <a:gd name="T22" fmla="*/ 109 w 203"/>
                  <a:gd name="T23" fmla="*/ 18 h 71"/>
                  <a:gd name="T24" fmla="*/ 158 w 203"/>
                  <a:gd name="T25" fmla="*/ 0 h 71"/>
                  <a:gd name="T26" fmla="*/ 162 w 203"/>
                  <a:gd name="T27" fmla="*/ 1 h 71"/>
                  <a:gd name="T28" fmla="*/ 200 w 203"/>
                  <a:gd name="T29" fmla="*/ 19 h 71"/>
                  <a:gd name="T30" fmla="*/ 203 w 203"/>
                  <a:gd name="T31" fmla="*/ 23 h 71"/>
                  <a:gd name="T32" fmla="*/ 202 w 203"/>
                  <a:gd name="T33" fmla="*/ 28 h 71"/>
                  <a:gd name="T34" fmla="*/ 169 w 203"/>
                  <a:gd name="T35" fmla="*/ 69 h 71"/>
                  <a:gd name="T36" fmla="*/ 165 w 203"/>
                  <a:gd name="T37" fmla="*/ 71 h 71"/>
                  <a:gd name="T38" fmla="*/ 127 w 203"/>
                  <a:gd name="T39" fmla="*/ 38 h 71"/>
                  <a:gd name="T40" fmla="*/ 130 w 203"/>
                  <a:gd name="T41" fmla="*/ 38 h 71"/>
                  <a:gd name="T42" fmla="*/ 163 w 203"/>
                  <a:gd name="T43" fmla="*/ 58 h 71"/>
                  <a:gd name="T44" fmla="*/ 188 w 203"/>
                  <a:gd name="T45" fmla="*/ 27 h 71"/>
                  <a:gd name="T46" fmla="*/ 159 w 203"/>
                  <a:gd name="T47" fmla="*/ 12 h 71"/>
                  <a:gd name="T48" fmla="*/ 110 w 203"/>
                  <a:gd name="T49" fmla="*/ 30 h 71"/>
                  <a:gd name="T50" fmla="*/ 106 w 203"/>
                  <a:gd name="T51" fmla="*/ 30 h 71"/>
                  <a:gd name="T52" fmla="*/ 84 w 203"/>
                  <a:gd name="T53" fmla="*/ 19 h 71"/>
                  <a:gd name="T54" fmla="*/ 53 w 203"/>
                  <a:gd name="T55" fmla="*/ 35 h 71"/>
                  <a:gd name="T56" fmla="*/ 79 w 203"/>
                  <a:gd name="T57" fmla="*/ 56 h 71"/>
                  <a:gd name="T58" fmla="*/ 125 w 203"/>
                  <a:gd name="T59" fmla="*/ 38 h 71"/>
                  <a:gd name="T60" fmla="*/ 127 w 203"/>
                  <a:gd name="T61" fmla="*/ 3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3" h="71">
                    <a:moveTo>
                      <a:pt x="165" y="71"/>
                    </a:moveTo>
                    <a:cubicBezTo>
                      <a:pt x="164" y="71"/>
                      <a:pt x="163" y="71"/>
                      <a:pt x="162" y="70"/>
                    </a:cubicBezTo>
                    <a:cubicBezTo>
                      <a:pt x="126" y="50"/>
                      <a:pt x="126" y="50"/>
                      <a:pt x="126" y="50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78" y="69"/>
                      <a:pt x="76" y="69"/>
                      <a:pt x="74" y="68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8" y="57"/>
                      <a:pt x="8" y="57"/>
                      <a:pt x="8" y="57"/>
                    </a:cubicBezTo>
                    <a:cubicBezTo>
                      <a:pt x="5" y="58"/>
                      <a:pt x="2" y="57"/>
                      <a:pt x="1" y="54"/>
                    </a:cubicBezTo>
                    <a:cubicBezTo>
                      <a:pt x="0" y="51"/>
                      <a:pt x="1" y="48"/>
                      <a:pt x="4" y="46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83" y="6"/>
                      <a:pt x="85" y="6"/>
                      <a:pt x="87" y="7"/>
                    </a:cubicBezTo>
                    <a:cubicBezTo>
                      <a:pt x="109" y="18"/>
                      <a:pt x="109" y="18"/>
                      <a:pt x="109" y="18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9" y="0"/>
                      <a:pt x="161" y="0"/>
                      <a:pt x="162" y="1"/>
                    </a:cubicBezTo>
                    <a:cubicBezTo>
                      <a:pt x="200" y="19"/>
                      <a:pt x="200" y="19"/>
                      <a:pt x="200" y="19"/>
                    </a:cubicBezTo>
                    <a:cubicBezTo>
                      <a:pt x="202" y="20"/>
                      <a:pt x="203" y="22"/>
                      <a:pt x="203" y="23"/>
                    </a:cubicBezTo>
                    <a:cubicBezTo>
                      <a:pt x="203" y="25"/>
                      <a:pt x="203" y="27"/>
                      <a:pt x="202" y="28"/>
                    </a:cubicBezTo>
                    <a:cubicBezTo>
                      <a:pt x="169" y="69"/>
                      <a:pt x="169" y="69"/>
                      <a:pt x="169" y="69"/>
                    </a:cubicBezTo>
                    <a:cubicBezTo>
                      <a:pt x="168" y="71"/>
                      <a:pt x="166" y="71"/>
                      <a:pt x="165" y="71"/>
                    </a:cubicBezTo>
                    <a:close/>
                    <a:moveTo>
                      <a:pt x="127" y="38"/>
                    </a:moveTo>
                    <a:cubicBezTo>
                      <a:pt x="128" y="38"/>
                      <a:pt x="129" y="38"/>
                      <a:pt x="130" y="38"/>
                    </a:cubicBezTo>
                    <a:cubicBezTo>
                      <a:pt x="163" y="58"/>
                      <a:pt x="163" y="58"/>
                      <a:pt x="163" y="58"/>
                    </a:cubicBezTo>
                    <a:cubicBezTo>
                      <a:pt x="188" y="27"/>
                      <a:pt x="188" y="27"/>
                      <a:pt x="188" y="27"/>
                    </a:cubicBezTo>
                    <a:cubicBezTo>
                      <a:pt x="159" y="12"/>
                      <a:pt x="159" y="12"/>
                      <a:pt x="159" y="12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09" y="31"/>
                      <a:pt x="107" y="31"/>
                      <a:pt x="106" y="30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53" y="35"/>
                      <a:pt x="53" y="35"/>
                      <a:pt x="53" y="35"/>
                    </a:cubicBezTo>
                    <a:cubicBezTo>
                      <a:pt x="79" y="56"/>
                      <a:pt x="79" y="56"/>
                      <a:pt x="79" y="56"/>
                    </a:cubicBezTo>
                    <a:cubicBezTo>
                      <a:pt x="125" y="38"/>
                      <a:pt x="125" y="38"/>
                      <a:pt x="125" y="38"/>
                    </a:cubicBezTo>
                    <a:cubicBezTo>
                      <a:pt x="125" y="38"/>
                      <a:pt x="126" y="38"/>
                      <a:pt x="127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" name="Freeform 149"/>
              <p:cNvSpPr/>
              <p:nvPr/>
            </p:nvSpPr>
            <p:spPr bwMode="auto">
              <a:xfrm>
                <a:off x="6167438" y="3535363"/>
                <a:ext cx="174625" cy="190500"/>
              </a:xfrm>
              <a:custGeom>
                <a:avLst/>
                <a:gdLst>
                  <a:gd name="T0" fmla="*/ 7 w 46"/>
                  <a:gd name="T1" fmla="*/ 50 h 50"/>
                  <a:gd name="T2" fmla="*/ 3 w 46"/>
                  <a:gd name="T3" fmla="*/ 49 h 50"/>
                  <a:gd name="T4" fmla="*/ 2 w 46"/>
                  <a:gd name="T5" fmla="*/ 41 h 50"/>
                  <a:gd name="T6" fmla="*/ 35 w 46"/>
                  <a:gd name="T7" fmla="*/ 3 h 50"/>
                  <a:gd name="T8" fmla="*/ 44 w 46"/>
                  <a:gd name="T9" fmla="*/ 3 h 50"/>
                  <a:gd name="T10" fmla="*/ 44 w 46"/>
                  <a:gd name="T11" fmla="*/ 11 h 50"/>
                  <a:gd name="T12" fmla="*/ 11 w 46"/>
                  <a:gd name="T13" fmla="*/ 48 h 50"/>
                  <a:gd name="T14" fmla="*/ 7 w 46"/>
                  <a:gd name="T1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50">
                    <a:moveTo>
                      <a:pt x="7" y="50"/>
                    </a:moveTo>
                    <a:cubicBezTo>
                      <a:pt x="5" y="50"/>
                      <a:pt x="4" y="50"/>
                      <a:pt x="3" y="49"/>
                    </a:cubicBezTo>
                    <a:cubicBezTo>
                      <a:pt x="0" y="47"/>
                      <a:pt x="0" y="43"/>
                      <a:pt x="2" y="41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7" y="1"/>
                      <a:pt x="41" y="0"/>
                      <a:pt x="44" y="3"/>
                    </a:cubicBezTo>
                    <a:cubicBezTo>
                      <a:pt x="46" y="5"/>
                      <a:pt x="46" y="8"/>
                      <a:pt x="44" y="11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0" y="50"/>
                      <a:pt x="8" y="50"/>
                      <a:pt x="7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" name="Freeform 150"/>
              <p:cNvSpPr/>
              <p:nvPr/>
            </p:nvSpPr>
            <p:spPr bwMode="auto">
              <a:xfrm>
                <a:off x="5981700" y="3608388"/>
                <a:ext cx="174625" cy="182563"/>
              </a:xfrm>
              <a:custGeom>
                <a:avLst/>
                <a:gdLst>
                  <a:gd name="T0" fmla="*/ 6 w 46"/>
                  <a:gd name="T1" fmla="*/ 48 h 48"/>
                  <a:gd name="T2" fmla="*/ 2 w 46"/>
                  <a:gd name="T3" fmla="*/ 47 h 48"/>
                  <a:gd name="T4" fmla="*/ 2 w 46"/>
                  <a:gd name="T5" fmla="*/ 39 h 48"/>
                  <a:gd name="T6" fmla="*/ 35 w 46"/>
                  <a:gd name="T7" fmla="*/ 3 h 48"/>
                  <a:gd name="T8" fmla="*/ 43 w 46"/>
                  <a:gd name="T9" fmla="*/ 2 h 48"/>
                  <a:gd name="T10" fmla="*/ 43 w 46"/>
                  <a:gd name="T11" fmla="*/ 10 h 48"/>
                  <a:gd name="T12" fmla="*/ 11 w 46"/>
                  <a:gd name="T13" fmla="*/ 46 h 48"/>
                  <a:gd name="T14" fmla="*/ 6 w 46"/>
                  <a:gd name="T1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8">
                    <a:moveTo>
                      <a:pt x="6" y="48"/>
                    </a:moveTo>
                    <a:cubicBezTo>
                      <a:pt x="5" y="48"/>
                      <a:pt x="3" y="48"/>
                      <a:pt x="2" y="47"/>
                    </a:cubicBezTo>
                    <a:cubicBezTo>
                      <a:pt x="0" y="45"/>
                      <a:pt x="0" y="41"/>
                      <a:pt x="2" y="39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7" y="1"/>
                      <a:pt x="40" y="0"/>
                      <a:pt x="43" y="2"/>
                    </a:cubicBezTo>
                    <a:cubicBezTo>
                      <a:pt x="45" y="5"/>
                      <a:pt x="46" y="8"/>
                      <a:pt x="43" y="10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9" y="48"/>
                      <a:pt x="8" y="48"/>
                      <a:pt x="6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6615944" y="5005992"/>
            <a:ext cx="630560" cy="630560"/>
            <a:chOff x="6615145" y="3990424"/>
            <a:chExt cx="630560" cy="630560"/>
          </a:xfrm>
        </p:grpSpPr>
        <p:sp>
          <p:nvSpPr>
            <p:cNvPr id="68" name="椭圆 67"/>
            <p:cNvSpPr/>
            <p:nvPr/>
          </p:nvSpPr>
          <p:spPr>
            <a:xfrm>
              <a:off x="6615145" y="3990424"/>
              <a:ext cx="630560" cy="63056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292100" dist="2921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107527" tIns="53764" rIns="107527" bIns="53764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100" dirty="0">
                <a:solidFill>
                  <a:schemeClr val="bg1">
                    <a:lumMod val="9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6766948" y="4162435"/>
              <a:ext cx="365155" cy="361661"/>
              <a:chOff x="5767388" y="3098800"/>
              <a:chExt cx="663575" cy="657225"/>
            </a:xfrm>
            <a:solidFill>
              <a:schemeClr val="bg1">
                <a:lumMod val="95000"/>
              </a:schemeClr>
            </a:solidFill>
          </p:grpSpPr>
          <p:sp>
            <p:nvSpPr>
              <p:cNvPr id="70" name="Freeform 253"/>
              <p:cNvSpPr>
                <a:spLocks noEditPoints="1"/>
              </p:cNvSpPr>
              <p:nvPr/>
            </p:nvSpPr>
            <p:spPr bwMode="auto">
              <a:xfrm>
                <a:off x="5767388" y="3098800"/>
                <a:ext cx="663575" cy="519113"/>
              </a:xfrm>
              <a:custGeom>
                <a:avLst/>
                <a:gdLst>
                  <a:gd name="T0" fmla="*/ 165 w 174"/>
                  <a:gd name="T1" fmla="*/ 0 h 136"/>
                  <a:gd name="T2" fmla="*/ 9 w 174"/>
                  <a:gd name="T3" fmla="*/ 0 h 136"/>
                  <a:gd name="T4" fmla="*/ 0 w 174"/>
                  <a:gd name="T5" fmla="*/ 9 h 136"/>
                  <a:gd name="T6" fmla="*/ 0 w 174"/>
                  <a:gd name="T7" fmla="*/ 128 h 136"/>
                  <a:gd name="T8" fmla="*/ 9 w 174"/>
                  <a:gd name="T9" fmla="*/ 136 h 136"/>
                  <a:gd name="T10" fmla="*/ 50 w 174"/>
                  <a:gd name="T11" fmla="*/ 136 h 136"/>
                  <a:gd name="T12" fmla="*/ 41 w 174"/>
                  <a:gd name="T13" fmla="*/ 121 h 136"/>
                  <a:gd name="T14" fmla="*/ 17 w 174"/>
                  <a:gd name="T15" fmla="*/ 121 h 136"/>
                  <a:gd name="T16" fmla="*/ 17 w 174"/>
                  <a:gd name="T17" fmla="*/ 16 h 136"/>
                  <a:gd name="T18" fmla="*/ 157 w 174"/>
                  <a:gd name="T19" fmla="*/ 16 h 136"/>
                  <a:gd name="T20" fmla="*/ 157 w 174"/>
                  <a:gd name="T21" fmla="*/ 121 h 136"/>
                  <a:gd name="T22" fmla="*/ 133 w 174"/>
                  <a:gd name="T23" fmla="*/ 121 h 136"/>
                  <a:gd name="T24" fmla="*/ 133 w 174"/>
                  <a:gd name="T25" fmla="*/ 127 h 136"/>
                  <a:gd name="T26" fmla="*/ 131 w 174"/>
                  <a:gd name="T27" fmla="*/ 136 h 136"/>
                  <a:gd name="T28" fmla="*/ 165 w 174"/>
                  <a:gd name="T29" fmla="*/ 136 h 136"/>
                  <a:gd name="T30" fmla="*/ 174 w 174"/>
                  <a:gd name="T31" fmla="*/ 128 h 136"/>
                  <a:gd name="T32" fmla="*/ 174 w 174"/>
                  <a:gd name="T33" fmla="*/ 9 h 136"/>
                  <a:gd name="T34" fmla="*/ 165 w 174"/>
                  <a:gd name="T35" fmla="*/ 0 h 136"/>
                  <a:gd name="T36" fmla="*/ 8 w 174"/>
                  <a:gd name="T37" fmla="*/ 74 h 136"/>
                  <a:gd name="T38" fmla="*/ 3 w 174"/>
                  <a:gd name="T39" fmla="*/ 68 h 136"/>
                  <a:gd name="T40" fmla="*/ 8 w 174"/>
                  <a:gd name="T41" fmla="*/ 63 h 136"/>
                  <a:gd name="T42" fmla="*/ 14 w 174"/>
                  <a:gd name="T43" fmla="*/ 68 h 136"/>
                  <a:gd name="T44" fmla="*/ 8 w 174"/>
                  <a:gd name="T45" fmla="*/ 7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4" h="136">
                    <a:moveTo>
                      <a:pt x="165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32"/>
                      <a:pt x="4" y="136"/>
                      <a:pt x="9" y="136"/>
                    </a:cubicBezTo>
                    <a:cubicBezTo>
                      <a:pt x="50" y="136"/>
                      <a:pt x="50" y="136"/>
                      <a:pt x="50" y="136"/>
                    </a:cubicBezTo>
                    <a:cubicBezTo>
                      <a:pt x="46" y="131"/>
                      <a:pt x="43" y="126"/>
                      <a:pt x="41" y="121"/>
                    </a:cubicBezTo>
                    <a:cubicBezTo>
                      <a:pt x="17" y="121"/>
                      <a:pt x="17" y="121"/>
                      <a:pt x="17" y="121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57" y="16"/>
                      <a:pt x="157" y="16"/>
                      <a:pt x="157" y="16"/>
                    </a:cubicBezTo>
                    <a:cubicBezTo>
                      <a:pt x="157" y="121"/>
                      <a:pt x="157" y="121"/>
                      <a:pt x="157" y="121"/>
                    </a:cubicBezTo>
                    <a:cubicBezTo>
                      <a:pt x="133" y="121"/>
                      <a:pt x="133" y="121"/>
                      <a:pt x="133" y="121"/>
                    </a:cubicBezTo>
                    <a:cubicBezTo>
                      <a:pt x="133" y="127"/>
                      <a:pt x="133" y="127"/>
                      <a:pt x="133" y="127"/>
                    </a:cubicBezTo>
                    <a:cubicBezTo>
                      <a:pt x="133" y="130"/>
                      <a:pt x="132" y="133"/>
                      <a:pt x="131" y="136"/>
                    </a:cubicBezTo>
                    <a:cubicBezTo>
                      <a:pt x="165" y="136"/>
                      <a:pt x="165" y="136"/>
                      <a:pt x="165" y="136"/>
                    </a:cubicBezTo>
                    <a:cubicBezTo>
                      <a:pt x="170" y="136"/>
                      <a:pt x="174" y="132"/>
                      <a:pt x="174" y="128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4" y="4"/>
                      <a:pt x="170" y="0"/>
                      <a:pt x="165" y="0"/>
                    </a:cubicBezTo>
                    <a:close/>
                    <a:moveTo>
                      <a:pt x="8" y="74"/>
                    </a:moveTo>
                    <a:cubicBezTo>
                      <a:pt x="5" y="74"/>
                      <a:pt x="3" y="71"/>
                      <a:pt x="3" y="68"/>
                    </a:cubicBezTo>
                    <a:cubicBezTo>
                      <a:pt x="3" y="65"/>
                      <a:pt x="5" y="63"/>
                      <a:pt x="8" y="63"/>
                    </a:cubicBezTo>
                    <a:cubicBezTo>
                      <a:pt x="11" y="63"/>
                      <a:pt x="14" y="65"/>
                      <a:pt x="14" y="68"/>
                    </a:cubicBezTo>
                    <a:cubicBezTo>
                      <a:pt x="14" y="71"/>
                      <a:pt x="11" y="74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" name="Freeform 254"/>
              <p:cNvSpPr/>
              <p:nvPr/>
            </p:nvSpPr>
            <p:spPr bwMode="auto">
              <a:xfrm>
                <a:off x="5913438" y="3235325"/>
                <a:ext cx="334963" cy="520700"/>
              </a:xfrm>
              <a:custGeom>
                <a:avLst/>
                <a:gdLst>
                  <a:gd name="T0" fmla="*/ 88 w 88"/>
                  <a:gd name="T1" fmla="*/ 72 h 136"/>
                  <a:gd name="T2" fmla="*/ 88 w 88"/>
                  <a:gd name="T3" fmla="*/ 69 h 136"/>
                  <a:gd name="T4" fmla="*/ 88 w 88"/>
                  <a:gd name="T5" fmla="*/ 47 h 136"/>
                  <a:gd name="T6" fmla="*/ 81 w 88"/>
                  <a:gd name="T7" fmla="*/ 40 h 136"/>
                  <a:gd name="T8" fmla="*/ 73 w 88"/>
                  <a:gd name="T9" fmla="*/ 47 h 136"/>
                  <a:gd name="T10" fmla="*/ 73 w 88"/>
                  <a:gd name="T11" fmla="*/ 49 h 136"/>
                  <a:gd name="T12" fmla="*/ 72 w 88"/>
                  <a:gd name="T13" fmla="*/ 48 h 136"/>
                  <a:gd name="T14" fmla="*/ 72 w 88"/>
                  <a:gd name="T15" fmla="*/ 37 h 136"/>
                  <a:gd name="T16" fmla="*/ 64 w 88"/>
                  <a:gd name="T17" fmla="*/ 30 h 136"/>
                  <a:gd name="T18" fmla="*/ 57 w 88"/>
                  <a:gd name="T19" fmla="*/ 37 h 136"/>
                  <a:gd name="T20" fmla="*/ 57 w 88"/>
                  <a:gd name="T21" fmla="*/ 43 h 136"/>
                  <a:gd name="T22" fmla="*/ 55 w 88"/>
                  <a:gd name="T23" fmla="*/ 43 h 136"/>
                  <a:gd name="T24" fmla="*/ 55 w 88"/>
                  <a:gd name="T25" fmla="*/ 31 h 136"/>
                  <a:gd name="T26" fmla="*/ 48 w 88"/>
                  <a:gd name="T27" fmla="*/ 24 h 136"/>
                  <a:gd name="T28" fmla="*/ 40 w 88"/>
                  <a:gd name="T29" fmla="*/ 31 h 136"/>
                  <a:gd name="T30" fmla="*/ 40 w 88"/>
                  <a:gd name="T31" fmla="*/ 40 h 136"/>
                  <a:gd name="T32" fmla="*/ 38 w 88"/>
                  <a:gd name="T33" fmla="*/ 41 h 136"/>
                  <a:gd name="T34" fmla="*/ 38 w 88"/>
                  <a:gd name="T35" fmla="*/ 7 h 136"/>
                  <a:gd name="T36" fmla="*/ 31 w 88"/>
                  <a:gd name="T37" fmla="*/ 0 h 136"/>
                  <a:gd name="T38" fmla="*/ 24 w 88"/>
                  <a:gd name="T39" fmla="*/ 7 h 136"/>
                  <a:gd name="T40" fmla="*/ 24 w 88"/>
                  <a:gd name="T41" fmla="*/ 67 h 136"/>
                  <a:gd name="T42" fmla="*/ 22 w 88"/>
                  <a:gd name="T43" fmla="*/ 56 h 136"/>
                  <a:gd name="T44" fmla="*/ 8 w 88"/>
                  <a:gd name="T45" fmla="*/ 40 h 136"/>
                  <a:gd name="T46" fmla="*/ 1 w 88"/>
                  <a:gd name="T47" fmla="*/ 46 h 136"/>
                  <a:gd name="T48" fmla="*/ 8 w 88"/>
                  <a:gd name="T49" fmla="*/ 73 h 136"/>
                  <a:gd name="T50" fmla="*/ 20 w 88"/>
                  <a:gd name="T51" fmla="*/ 98 h 136"/>
                  <a:gd name="T52" fmla="*/ 22 w 88"/>
                  <a:gd name="T53" fmla="*/ 101 h 136"/>
                  <a:gd name="T54" fmla="*/ 32 w 88"/>
                  <a:gd name="T55" fmla="*/ 111 h 136"/>
                  <a:gd name="T56" fmla="*/ 32 w 88"/>
                  <a:gd name="T57" fmla="*/ 136 h 136"/>
                  <a:gd name="T58" fmla="*/ 81 w 88"/>
                  <a:gd name="T59" fmla="*/ 136 h 136"/>
                  <a:gd name="T60" fmla="*/ 81 w 88"/>
                  <a:gd name="T61" fmla="*/ 110 h 136"/>
                  <a:gd name="T62" fmla="*/ 87 w 88"/>
                  <a:gd name="T63" fmla="*/ 91 h 136"/>
                  <a:gd name="T64" fmla="*/ 88 w 88"/>
                  <a:gd name="T65" fmla="*/ 72 h 136"/>
                  <a:gd name="T66" fmla="*/ 88 w 88"/>
                  <a:gd name="T67" fmla="*/ 72 h 136"/>
                  <a:gd name="T68" fmla="*/ 88 w 88"/>
                  <a:gd name="T69" fmla="*/ 72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8" h="136">
                    <a:moveTo>
                      <a:pt x="88" y="72"/>
                    </a:moveTo>
                    <a:cubicBezTo>
                      <a:pt x="88" y="71"/>
                      <a:pt x="88" y="70"/>
                      <a:pt x="88" y="69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88" y="43"/>
                      <a:pt x="85" y="40"/>
                      <a:pt x="81" y="40"/>
                    </a:cubicBezTo>
                    <a:cubicBezTo>
                      <a:pt x="77" y="40"/>
                      <a:pt x="73" y="43"/>
                      <a:pt x="73" y="47"/>
                    </a:cubicBezTo>
                    <a:cubicBezTo>
                      <a:pt x="73" y="49"/>
                      <a:pt x="73" y="49"/>
                      <a:pt x="73" y="49"/>
                    </a:cubicBezTo>
                    <a:cubicBezTo>
                      <a:pt x="73" y="49"/>
                      <a:pt x="72" y="48"/>
                      <a:pt x="72" y="48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2" y="33"/>
                      <a:pt x="68" y="30"/>
                      <a:pt x="64" y="30"/>
                    </a:cubicBezTo>
                    <a:cubicBezTo>
                      <a:pt x="60" y="30"/>
                      <a:pt x="57" y="33"/>
                      <a:pt x="57" y="37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56" y="43"/>
                      <a:pt x="56" y="43"/>
                      <a:pt x="55" y="43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5" y="27"/>
                      <a:pt x="52" y="24"/>
                      <a:pt x="48" y="24"/>
                    </a:cubicBezTo>
                    <a:cubicBezTo>
                      <a:pt x="44" y="24"/>
                      <a:pt x="40" y="27"/>
                      <a:pt x="40" y="31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39" y="40"/>
                      <a:pt x="38" y="41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3"/>
                      <a:pt x="35" y="0"/>
                      <a:pt x="31" y="0"/>
                    </a:cubicBezTo>
                    <a:cubicBezTo>
                      <a:pt x="27" y="0"/>
                      <a:pt x="24" y="3"/>
                      <a:pt x="24" y="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2" y="63"/>
                      <a:pt x="22" y="59"/>
                      <a:pt x="22" y="56"/>
                    </a:cubicBezTo>
                    <a:cubicBezTo>
                      <a:pt x="19" y="44"/>
                      <a:pt x="12" y="39"/>
                      <a:pt x="8" y="40"/>
                    </a:cubicBezTo>
                    <a:cubicBezTo>
                      <a:pt x="7" y="40"/>
                      <a:pt x="0" y="43"/>
                      <a:pt x="1" y="46"/>
                    </a:cubicBezTo>
                    <a:cubicBezTo>
                      <a:pt x="2" y="48"/>
                      <a:pt x="7" y="60"/>
                      <a:pt x="8" y="73"/>
                    </a:cubicBezTo>
                    <a:cubicBezTo>
                      <a:pt x="8" y="82"/>
                      <a:pt x="14" y="91"/>
                      <a:pt x="20" y="98"/>
                    </a:cubicBezTo>
                    <a:cubicBezTo>
                      <a:pt x="20" y="99"/>
                      <a:pt x="21" y="100"/>
                      <a:pt x="22" y="10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81" y="136"/>
                      <a:pt x="81" y="136"/>
                      <a:pt x="81" y="136"/>
                    </a:cubicBezTo>
                    <a:cubicBezTo>
                      <a:pt x="81" y="110"/>
                      <a:pt x="81" y="110"/>
                      <a:pt x="81" y="110"/>
                    </a:cubicBezTo>
                    <a:cubicBezTo>
                      <a:pt x="85" y="104"/>
                      <a:pt x="87" y="97"/>
                      <a:pt x="87" y="91"/>
                    </a:cubicBezTo>
                    <a:cubicBezTo>
                      <a:pt x="88" y="85"/>
                      <a:pt x="88" y="78"/>
                      <a:pt x="88" y="72"/>
                    </a:cubicBezTo>
                    <a:cubicBezTo>
                      <a:pt x="88" y="72"/>
                      <a:pt x="88" y="72"/>
                      <a:pt x="88" y="72"/>
                    </a:cubicBezTo>
                    <a:cubicBezTo>
                      <a:pt x="88" y="72"/>
                      <a:pt x="88" y="72"/>
                      <a:pt x="88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7339591" y="3362676"/>
            <a:ext cx="630560" cy="630560"/>
            <a:chOff x="6599262" y="2751430"/>
            <a:chExt cx="630560" cy="630560"/>
          </a:xfrm>
        </p:grpSpPr>
        <p:sp>
          <p:nvSpPr>
            <p:cNvPr id="60" name="椭圆 59"/>
            <p:cNvSpPr/>
            <p:nvPr/>
          </p:nvSpPr>
          <p:spPr>
            <a:xfrm>
              <a:off x="6599262" y="2751430"/>
              <a:ext cx="630560" cy="6305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292100" dist="2921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107527" tIns="53764" rIns="107527" bIns="53764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100" dirty="0">
                <a:solidFill>
                  <a:schemeClr val="bg1">
                    <a:lumMod val="9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6754856" y="2910871"/>
              <a:ext cx="350853" cy="311679"/>
              <a:chOff x="5768975" y="3136900"/>
              <a:chExt cx="654050" cy="581025"/>
            </a:xfrm>
            <a:solidFill>
              <a:schemeClr val="bg1">
                <a:lumMod val="95000"/>
              </a:schemeClr>
            </a:solidFill>
          </p:grpSpPr>
          <p:sp>
            <p:nvSpPr>
              <p:cNvPr id="62" name="Freeform 303"/>
              <p:cNvSpPr/>
              <p:nvPr/>
            </p:nvSpPr>
            <p:spPr bwMode="auto">
              <a:xfrm>
                <a:off x="5883275" y="3576638"/>
                <a:ext cx="114300" cy="106363"/>
              </a:xfrm>
              <a:custGeom>
                <a:avLst/>
                <a:gdLst>
                  <a:gd name="T0" fmla="*/ 30 w 30"/>
                  <a:gd name="T1" fmla="*/ 28 h 28"/>
                  <a:gd name="T2" fmla="*/ 30 w 30"/>
                  <a:gd name="T3" fmla="*/ 5 h 28"/>
                  <a:gd name="T4" fmla="*/ 23 w 30"/>
                  <a:gd name="T5" fmla="*/ 0 h 28"/>
                  <a:gd name="T6" fmla="*/ 7 w 30"/>
                  <a:gd name="T7" fmla="*/ 0 h 28"/>
                  <a:gd name="T8" fmla="*/ 0 w 30"/>
                  <a:gd name="T9" fmla="*/ 5 h 28"/>
                  <a:gd name="T10" fmla="*/ 0 w 30"/>
                  <a:gd name="T11" fmla="*/ 28 h 28"/>
                  <a:gd name="T12" fmla="*/ 30 w 30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30" y="28"/>
                    </a:moveTo>
                    <a:cubicBezTo>
                      <a:pt x="30" y="5"/>
                      <a:pt x="30" y="5"/>
                      <a:pt x="30" y="5"/>
                    </a:cubicBezTo>
                    <a:cubicBezTo>
                      <a:pt x="30" y="3"/>
                      <a:pt x="27" y="0"/>
                      <a:pt x="23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lnTo>
                      <a:pt x="3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" name="Freeform 304"/>
              <p:cNvSpPr/>
              <p:nvPr/>
            </p:nvSpPr>
            <p:spPr bwMode="auto">
              <a:xfrm>
                <a:off x="6040438" y="3538538"/>
                <a:ext cx="119063" cy="144463"/>
              </a:xfrm>
              <a:custGeom>
                <a:avLst/>
                <a:gdLst>
                  <a:gd name="T0" fmla="*/ 31 w 31"/>
                  <a:gd name="T1" fmla="*/ 38 h 38"/>
                  <a:gd name="T2" fmla="*/ 31 w 31"/>
                  <a:gd name="T3" fmla="*/ 5 h 38"/>
                  <a:gd name="T4" fmla="*/ 23 w 31"/>
                  <a:gd name="T5" fmla="*/ 0 h 38"/>
                  <a:gd name="T6" fmla="*/ 7 w 31"/>
                  <a:gd name="T7" fmla="*/ 0 h 38"/>
                  <a:gd name="T8" fmla="*/ 0 w 31"/>
                  <a:gd name="T9" fmla="*/ 5 h 38"/>
                  <a:gd name="T10" fmla="*/ 0 w 31"/>
                  <a:gd name="T11" fmla="*/ 38 h 38"/>
                  <a:gd name="T12" fmla="*/ 31 w 31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8">
                    <a:moveTo>
                      <a:pt x="31" y="38"/>
                    </a:moveTo>
                    <a:cubicBezTo>
                      <a:pt x="31" y="5"/>
                      <a:pt x="31" y="5"/>
                      <a:pt x="31" y="5"/>
                    </a:cubicBezTo>
                    <a:cubicBezTo>
                      <a:pt x="31" y="2"/>
                      <a:pt x="27" y="0"/>
                      <a:pt x="23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38"/>
                      <a:pt x="0" y="38"/>
                      <a:pt x="0" y="38"/>
                    </a:cubicBezTo>
                    <a:lnTo>
                      <a:pt x="31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" name="Freeform 305"/>
              <p:cNvSpPr/>
              <p:nvPr/>
            </p:nvSpPr>
            <p:spPr bwMode="auto">
              <a:xfrm>
                <a:off x="6197600" y="3481388"/>
                <a:ext cx="117475" cy="201613"/>
              </a:xfrm>
              <a:custGeom>
                <a:avLst/>
                <a:gdLst>
                  <a:gd name="T0" fmla="*/ 31 w 31"/>
                  <a:gd name="T1" fmla="*/ 53 h 53"/>
                  <a:gd name="T2" fmla="*/ 31 w 31"/>
                  <a:gd name="T3" fmla="*/ 5 h 53"/>
                  <a:gd name="T4" fmla="*/ 23 w 31"/>
                  <a:gd name="T5" fmla="*/ 0 h 53"/>
                  <a:gd name="T6" fmla="*/ 8 w 31"/>
                  <a:gd name="T7" fmla="*/ 0 h 53"/>
                  <a:gd name="T8" fmla="*/ 0 w 31"/>
                  <a:gd name="T9" fmla="*/ 5 h 53"/>
                  <a:gd name="T10" fmla="*/ 0 w 31"/>
                  <a:gd name="T11" fmla="*/ 53 h 53"/>
                  <a:gd name="T12" fmla="*/ 31 w 31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3">
                    <a:moveTo>
                      <a:pt x="31" y="53"/>
                    </a:moveTo>
                    <a:cubicBezTo>
                      <a:pt x="31" y="5"/>
                      <a:pt x="31" y="5"/>
                      <a:pt x="31" y="5"/>
                    </a:cubicBezTo>
                    <a:cubicBezTo>
                      <a:pt x="31" y="2"/>
                      <a:pt x="27" y="0"/>
                      <a:pt x="2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53"/>
                      <a:pt x="0" y="53"/>
                      <a:pt x="0" y="53"/>
                    </a:cubicBezTo>
                    <a:lnTo>
                      <a:pt x="31" y="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" name="Freeform 306"/>
              <p:cNvSpPr/>
              <p:nvPr/>
            </p:nvSpPr>
            <p:spPr bwMode="auto">
              <a:xfrm>
                <a:off x="6192838" y="3324225"/>
                <a:ext cx="103188" cy="103188"/>
              </a:xfrm>
              <a:custGeom>
                <a:avLst/>
                <a:gdLst>
                  <a:gd name="T0" fmla="*/ 0 w 65"/>
                  <a:gd name="T1" fmla="*/ 0 h 65"/>
                  <a:gd name="T2" fmla="*/ 65 w 65"/>
                  <a:gd name="T3" fmla="*/ 0 h 65"/>
                  <a:gd name="T4" fmla="*/ 65 w 65"/>
                  <a:gd name="T5" fmla="*/ 65 h 65"/>
                  <a:gd name="T6" fmla="*/ 0 w 65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65">
                    <a:moveTo>
                      <a:pt x="0" y="0"/>
                    </a:moveTo>
                    <a:lnTo>
                      <a:pt x="65" y="0"/>
                    </a:lnTo>
                    <a:lnTo>
                      <a:pt x="65" y="6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" name="Freeform 307"/>
              <p:cNvSpPr/>
              <p:nvPr/>
            </p:nvSpPr>
            <p:spPr bwMode="auto">
              <a:xfrm>
                <a:off x="5888038" y="3332163"/>
                <a:ext cx="393700" cy="206375"/>
              </a:xfrm>
              <a:custGeom>
                <a:avLst/>
                <a:gdLst>
                  <a:gd name="T0" fmla="*/ 91 w 103"/>
                  <a:gd name="T1" fmla="*/ 0 h 54"/>
                  <a:gd name="T2" fmla="*/ 50 w 103"/>
                  <a:gd name="T3" fmla="*/ 36 h 54"/>
                  <a:gd name="T4" fmla="*/ 0 w 103"/>
                  <a:gd name="T5" fmla="*/ 48 h 54"/>
                  <a:gd name="T6" fmla="*/ 69 w 103"/>
                  <a:gd name="T7" fmla="*/ 38 h 54"/>
                  <a:gd name="T8" fmla="*/ 103 w 103"/>
                  <a:gd name="T9" fmla="*/ 12 h 54"/>
                  <a:gd name="T10" fmla="*/ 91 w 103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54">
                    <a:moveTo>
                      <a:pt x="91" y="0"/>
                    </a:moveTo>
                    <a:cubicBezTo>
                      <a:pt x="82" y="13"/>
                      <a:pt x="68" y="26"/>
                      <a:pt x="50" y="36"/>
                    </a:cubicBezTo>
                    <a:cubicBezTo>
                      <a:pt x="33" y="44"/>
                      <a:pt x="16" y="49"/>
                      <a:pt x="0" y="48"/>
                    </a:cubicBezTo>
                    <a:cubicBezTo>
                      <a:pt x="19" y="54"/>
                      <a:pt x="45" y="51"/>
                      <a:pt x="69" y="38"/>
                    </a:cubicBezTo>
                    <a:cubicBezTo>
                      <a:pt x="83" y="31"/>
                      <a:pt x="94" y="22"/>
                      <a:pt x="103" y="12"/>
                    </a:cubicBezTo>
                    <a:lnTo>
                      <a:pt x="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" name="Freeform 308"/>
              <p:cNvSpPr>
                <a:spLocks noEditPoints="1"/>
              </p:cNvSpPr>
              <p:nvPr/>
            </p:nvSpPr>
            <p:spPr bwMode="auto">
              <a:xfrm>
                <a:off x="5768975" y="3136900"/>
                <a:ext cx="654050" cy="581025"/>
              </a:xfrm>
              <a:custGeom>
                <a:avLst/>
                <a:gdLst>
                  <a:gd name="T0" fmla="*/ 166 w 171"/>
                  <a:gd name="T1" fmla="*/ 0 h 152"/>
                  <a:gd name="T2" fmla="*/ 6 w 171"/>
                  <a:gd name="T3" fmla="*/ 0 h 152"/>
                  <a:gd name="T4" fmla="*/ 0 w 171"/>
                  <a:gd name="T5" fmla="*/ 6 h 152"/>
                  <a:gd name="T6" fmla="*/ 0 w 171"/>
                  <a:gd name="T7" fmla="*/ 147 h 152"/>
                  <a:gd name="T8" fmla="*/ 6 w 171"/>
                  <a:gd name="T9" fmla="*/ 152 h 152"/>
                  <a:gd name="T10" fmla="*/ 166 w 171"/>
                  <a:gd name="T11" fmla="*/ 152 h 152"/>
                  <a:gd name="T12" fmla="*/ 171 w 171"/>
                  <a:gd name="T13" fmla="*/ 147 h 152"/>
                  <a:gd name="T14" fmla="*/ 171 w 171"/>
                  <a:gd name="T15" fmla="*/ 6 h 152"/>
                  <a:gd name="T16" fmla="*/ 166 w 171"/>
                  <a:gd name="T17" fmla="*/ 0 h 152"/>
                  <a:gd name="T18" fmla="*/ 132 w 171"/>
                  <a:gd name="T19" fmla="*/ 12 h 152"/>
                  <a:gd name="T20" fmla="*/ 139 w 171"/>
                  <a:gd name="T21" fmla="*/ 19 h 152"/>
                  <a:gd name="T22" fmla="*/ 132 w 171"/>
                  <a:gd name="T23" fmla="*/ 26 h 152"/>
                  <a:gd name="T24" fmla="*/ 125 w 171"/>
                  <a:gd name="T25" fmla="*/ 19 h 152"/>
                  <a:gd name="T26" fmla="*/ 132 w 171"/>
                  <a:gd name="T27" fmla="*/ 12 h 152"/>
                  <a:gd name="T28" fmla="*/ 111 w 171"/>
                  <a:gd name="T29" fmla="*/ 12 h 152"/>
                  <a:gd name="T30" fmla="*/ 118 w 171"/>
                  <a:gd name="T31" fmla="*/ 19 h 152"/>
                  <a:gd name="T32" fmla="*/ 111 w 171"/>
                  <a:gd name="T33" fmla="*/ 26 h 152"/>
                  <a:gd name="T34" fmla="*/ 104 w 171"/>
                  <a:gd name="T35" fmla="*/ 19 h 152"/>
                  <a:gd name="T36" fmla="*/ 111 w 171"/>
                  <a:gd name="T37" fmla="*/ 12 h 152"/>
                  <a:gd name="T38" fmla="*/ 161 w 171"/>
                  <a:gd name="T39" fmla="*/ 141 h 152"/>
                  <a:gd name="T40" fmla="*/ 11 w 171"/>
                  <a:gd name="T41" fmla="*/ 141 h 152"/>
                  <a:gd name="T42" fmla="*/ 11 w 171"/>
                  <a:gd name="T43" fmla="*/ 38 h 152"/>
                  <a:gd name="T44" fmla="*/ 161 w 171"/>
                  <a:gd name="T45" fmla="*/ 38 h 152"/>
                  <a:gd name="T46" fmla="*/ 161 w 171"/>
                  <a:gd name="T47" fmla="*/ 141 h 152"/>
                  <a:gd name="T48" fmla="*/ 153 w 171"/>
                  <a:gd name="T49" fmla="*/ 26 h 152"/>
                  <a:gd name="T50" fmla="*/ 146 w 171"/>
                  <a:gd name="T51" fmla="*/ 19 h 152"/>
                  <a:gd name="T52" fmla="*/ 153 w 171"/>
                  <a:gd name="T53" fmla="*/ 12 h 152"/>
                  <a:gd name="T54" fmla="*/ 161 w 171"/>
                  <a:gd name="T55" fmla="*/ 19 h 152"/>
                  <a:gd name="T56" fmla="*/ 153 w 171"/>
                  <a:gd name="T57" fmla="*/ 2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1" h="152">
                    <a:moveTo>
                      <a:pt x="16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50"/>
                      <a:pt x="3" y="152"/>
                      <a:pt x="6" y="152"/>
                    </a:cubicBezTo>
                    <a:cubicBezTo>
                      <a:pt x="166" y="152"/>
                      <a:pt x="166" y="152"/>
                      <a:pt x="166" y="152"/>
                    </a:cubicBezTo>
                    <a:cubicBezTo>
                      <a:pt x="169" y="152"/>
                      <a:pt x="171" y="150"/>
                      <a:pt x="171" y="147"/>
                    </a:cubicBezTo>
                    <a:cubicBezTo>
                      <a:pt x="171" y="6"/>
                      <a:pt x="171" y="6"/>
                      <a:pt x="171" y="6"/>
                    </a:cubicBezTo>
                    <a:cubicBezTo>
                      <a:pt x="171" y="3"/>
                      <a:pt x="169" y="0"/>
                      <a:pt x="166" y="0"/>
                    </a:cubicBezTo>
                    <a:close/>
                    <a:moveTo>
                      <a:pt x="132" y="12"/>
                    </a:moveTo>
                    <a:cubicBezTo>
                      <a:pt x="136" y="12"/>
                      <a:pt x="139" y="15"/>
                      <a:pt x="139" y="19"/>
                    </a:cubicBezTo>
                    <a:cubicBezTo>
                      <a:pt x="139" y="23"/>
                      <a:pt x="136" y="26"/>
                      <a:pt x="132" y="26"/>
                    </a:cubicBezTo>
                    <a:cubicBezTo>
                      <a:pt x="128" y="26"/>
                      <a:pt x="125" y="23"/>
                      <a:pt x="125" y="19"/>
                    </a:cubicBezTo>
                    <a:cubicBezTo>
                      <a:pt x="125" y="15"/>
                      <a:pt x="128" y="12"/>
                      <a:pt x="132" y="12"/>
                    </a:cubicBezTo>
                    <a:close/>
                    <a:moveTo>
                      <a:pt x="111" y="12"/>
                    </a:moveTo>
                    <a:cubicBezTo>
                      <a:pt x="115" y="12"/>
                      <a:pt x="118" y="15"/>
                      <a:pt x="118" y="19"/>
                    </a:cubicBezTo>
                    <a:cubicBezTo>
                      <a:pt x="118" y="23"/>
                      <a:pt x="115" y="26"/>
                      <a:pt x="111" y="26"/>
                    </a:cubicBezTo>
                    <a:cubicBezTo>
                      <a:pt x="107" y="26"/>
                      <a:pt x="104" y="23"/>
                      <a:pt x="104" y="19"/>
                    </a:cubicBezTo>
                    <a:cubicBezTo>
                      <a:pt x="104" y="15"/>
                      <a:pt x="107" y="12"/>
                      <a:pt x="111" y="12"/>
                    </a:cubicBezTo>
                    <a:close/>
                    <a:moveTo>
                      <a:pt x="161" y="141"/>
                    </a:moveTo>
                    <a:cubicBezTo>
                      <a:pt x="11" y="141"/>
                      <a:pt x="11" y="141"/>
                      <a:pt x="11" y="141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61" y="38"/>
                      <a:pt x="161" y="38"/>
                      <a:pt x="161" y="38"/>
                    </a:cubicBezTo>
                    <a:lnTo>
                      <a:pt x="161" y="141"/>
                    </a:lnTo>
                    <a:close/>
                    <a:moveTo>
                      <a:pt x="153" y="26"/>
                    </a:moveTo>
                    <a:cubicBezTo>
                      <a:pt x="149" y="26"/>
                      <a:pt x="146" y="23"/>
                      <a:pt x="146" y="19"/>
                    </a:cubicBezTo>
                    <a:cubicBezTo>
                      <a:pt x="146" y="15"/>
                      <a:pt x="149" y="12"/>
                      <a:pt x="153" y="12"/>
                    </a:cubicBezTo>
                    <a:cubicBezTo>
                      <a:pt x="157" y="12"/>
                      <a:pt x="161" y="15"/>
                      <a:pt x="161" y="19"/>
                    </a:cubicBezTo>
                    <a:cubicBezTo>
                      <a:pt x="161" y="23"/>
                      <a:pt x="157" y="26"/>
                      <a:pt x="15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87" name="椭圆 86"/>
          <p:cNvSpPr/>
          <p:nvPr/>
        </p:nvSpPr>
        <p:spPr>
          <a:xfrm>
            <a:off x="4147240" y="2257049"/>
            <a:ext cx="3163008" cy="3128093"/>
          </a:xfrm>
          <a:prstGeom prst="ellipse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" r="-7940"/>
            </a:stretch>
          </a:blip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49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349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199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699"/>
                            </p:stCondLst>
                            <p:childTnLst>
                              <p:par>
                                <p:cTn id="6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bldLvl="0" animBg="1"/>
      <p:bldP spid="84" grpId="0" bldLvl="0" animBg="1"/>
      <p:bldP spid="82" grpId="0" bldLvl="0" animBg="1"/>
      <p:bldP spid="80" grpId="0" bldLvl="0" animBg="1"/>
      <p:bldP spid="46" grpId="0" bldLvl="0" animBg="1"/>
      <p:bldP spid="8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473961" y="4420022"/>
            <a:ext cx="3709142" cy="6651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zh-CN" altLang="en-US" sz="3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有梦想，有活力</a:t>
            </a:r>
            <a:endParaRPr lang="en-US" altLang="zh-CN" sz="36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" name="直接连接符 2"/>
          <p:cNvCxnSpPr/>
          <p:nvPr>
            <p:custDataLst>
              <p:tags r:id="rId2"/>
            </p:custDataLst>
          </p:nvPr>
        </p:nvCxnSpPr>
        <p:spPr>
          <a:xfrm>
            <a:off x="4578710" y="5067895"/>
            <a:ext cx="329522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179" y="4340011"/>
            <a:ext cx="3952870" cy="257174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293235" y="4830593"/>
            <a:ext cx="1231435" cy="650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800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</a:t>
            </a:r>
            <a:endParaRPr lang="zh-CN" altLang="en-US" sz="2800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14477" y="89248"/>
            <a:ext cx="228939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员工活动</a:t>
            </a:r>
            <a:endParaRPr lang="en-US" altLang="zh-CN" sz="3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1423670"/>
            <a:ext cx="2953385" cy="22161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130" y="1423035"/>
            <a:ext cx="3131185" cy="22167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3005" y="1423035"/>
            <a:ext cx="2930525" cy="22167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4815" y="1424305"/>
            <a:ext cx="2809875" cy="2215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110533" y="1621673"/>
            <a:ext cx="1883791" cy="504056"/>
            <a:chOff x="5735166" y="1628800"/>
            <a:chExt cx="1883791" cy="504056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7160988" y="1880828"/>
              <a:ext cx="36004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五边形 3"/>
            <p:cNvSpPr/>
            <p:nvPr/>
          </p:nvSpPr>
          <p:spPr>
            <a:xfrm>
              <a:off x="5735166" y="1628800"/>
              <a:ext cx="1440160" cy="504056"/>
            </a:xfrm>
            <a:prstGeom prst="homePlate">
              <a:avLst/>
            </a:prstGeom>
            <a:solidFill>
              <a:srgbClr val="0053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2010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7423099" y="1796075"/>
              <a:ext cx="195858" cy="169506"/>
            </a:xfrm>
            <a:prstGeom prst="chevr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126756" y="1679085"/>
            <a:ext cx="3096344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栖霞区平安企业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110533" y="2481935"/>
            <a:ext cx="1883791" cy="504056"/>
            <a:chOff x="5735166" y="1628800"/>
            <a:chExt cx="1883791" cy="504056"/>
          </a:xfrm>
          <a:solidFill>
            <a:schemeClr val="accent5">
              <a:lumMod val="75000"/>
            </a:schemeClr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7160988" y="1880828"/>
              <a:ext cx="360040" cy="0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五边形 8"/>
            <p:cNvSpPr/>
            <p:nvPr/>
          </p:nvSpPr>
          <p:spPr>
            <a:xfrm>
              <a:off x="5735166" y="1628800"/>
              <a:ext cx="1440160" cy="504056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7423099" y="1796075"/>
              <a:ext cx="195858" cy="16950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126756" y="2461493"/>
            <a:ext cx="3096344" cy="607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中国制药行业协会会员企业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113288" y="3378448"/>
            <a:ext cx="1883791" cy="504056"/>
            <a:chOff x="5735166" y="1628800"/>
            <a:chExt cx="1883791" cy="504056"/>
          </a:xfrm>
          <a:solidFill>
            <a:srgbClr val="0070C0"/>
          </a:solidFill>
        </p:grpSpPr>
        <p:cxnSp>
          <p:nvCxnSpPr>
            <p:cNvPr id="13" name="直接连接符 12"/>
            <p:cNvCxnSpPr/>
            <p:nvPr/>
          </p:nvCxnSpPr>
          <p:spPr>
            <a:xfrm>
              <a:off x="7160988" y="1880828"/>
              <a:ext cx="360040" cy="0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五边形 13"/>
            <p:cNvSpPr/>
            <p:nvPr/>
          </p:nvSpPr>
          <p:spPr>
            <a:xfrm>
              <a:off x="5735166" y="1628800"/>
              <a:ext cx="1440160" cy="50405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燕尾形 14"/>
            <p:cNvSpPr/>
            <p:nvPr/>
          </p:nvSpPr>
          <p:spPr>
            <a:xfrm>
              <a:off x="7423099" y="1796075"/>
              <a:ext cx="195858" cy="16950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146415" y="3329305"/>
            <a:ext cx="3076575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栖霞区高质量发展有功单位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110533" y="4285969"/>
            <a:ext cx="1883791" cy="504056"/>
            <a:chOff x="5735166" y="1628800"/>
            <a:chExt cx="1883791" cy="504056"/>
          </a:xfrm>
          <a:solidFill>
            <a:srgbClr val="E46C0A"/>
          </a:solidFill>
        </p:grpSpPr>
        <p:cxnSp>
          <p:nvCxnSpPr>
            <p:cNvPr id="18" name="直接连接符 17"/>
            <p:cNvCxnSpPr/>
            <p:nvPr/>
          </p:nvCxnSpPr>
          <p:spPr>
            <a:xfrm>
              <a:off x="7160988" y="1880828"/>
              <a:ext cx="360040" cy="0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五边形 18"/>
            <p:cNvSpPr/>
            <p:nvPr/>
          </p:nvSpPr>
          <p:spPr>
            <a:xfrm>
              <a:off x="5735166" y="1628800"/>
              <a:ext cx="1440160" cy="504056"/>
            </a:xfrm>
            <a:prstGeom prst="homePlate">
              <a:avLst/>
            </a:prstGeom>
            <a:solidFill>
              <a:srgbClr val="FAB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燕尾形 19"/>
            <p:cNvSpPr/>
            <p:nvPr/>
          </p:nvSpPr>
          <p:spPr>
            <a:xfrm>
              <a:off x="7423099" y="1796075"/>
              <a:ext cx="195858" cy="169506"/>
            </a:xfrm>
            <a:prstGeom prst="chevron">
              <a:avLst/>
            </a:prstGeom>
            <a:solidFill>
              <a:srgbClr val="FAB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126756" y="4257272"/>
            <a:ext cx="3096344" cy="607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江苏省高新技术企业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110533" y="5205465"/>
            <a:ext cx="1883791" cy="504056"/>
            <a:chOff x="5735166" y="1628800"/>
            <a:chExt cx="1883791" cy="504056"/>
          </a:xfrm>
          <a:solidFill>
            <a:srgbClr val="EAB200"/>
          </a:solidFill>
        </p:grpSpPr>
        <p:cxnSp>
          <p:nvCxnSpPr>
            <p:cNvPr id="23" name="直接连接符 22"/>
            <p:cNvCxnSpPr/>
            <p:nvPr/>
          </p:nvCxnSpPr>
          <p:spPr>
            <a:xfrm>
              <a:off x="7160988" y="1880828"/>
              <a:ext cx="360040" cy="0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五边形 23"/>
            <p:cNvSpPr/>
            <p:nvPr/>
          </p:nvSpPr>
          <p:spPr>
            <a:xfrm>
              <a:off x="5735166" y="1628800"/>
              <a:ext cx="1440160" cy="504056"/>
            </a:xfrm>
            <a:prstGeom prst="homePlate">
              <a:avLst/>
            </a:prstGeom>
            <a:solidFill>
              <a:srgbClr val="DE3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2021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7423099" y="1796075"/>
              <a:ext cx="195858" cy="169506"/>
            </a:xfrm>
            <a:prstGeom prst="chevron">
              <a:avLst/>
            </a:prstGeom>
            <a:solidFill>
              <a:srgbClr val="DE3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126756" y="5185023"/>
            <a:ext cx="3096344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江苏省民营科技企业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Oval 8"/>
          <p:cNvSpPr>
            <a:spLocks noChangeAspect="1" noChangeArrowheads="1"/>
          </p:cNvSpPr>
          <p:nvPr/>
        </p:nvSpPr>
        <p:spPr bwMode="auto">
          <a:xfrm>
            <a:off x="3773010" y="3641701"/>
            <a:ext cx="1514993" cy="1518339"/>
          </a:xfrm>
          <a:prstGeom prst="flowChartDecision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endParaRPr lang="zh-CN" altLang="en-US" sz="20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Oval 8"/>
          <p:cNvSpPr>
            <a:spLocks noChangeAspect="1" noChangeArrowheads="1"/>
          </p:cNvSpPr>
          <p:nvPr/>
        </p:nvSpPr>
        <p:spPr bwMode="auto">
          <a:xfrm>
            <a:off x="2452898" y="2231194"/>
            <a:ext cx="1930861" cy="1935127"/>
          </a:xfrm>
          <a:prstGeom prst="flowChartDecision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endParaRPr lang="zh-CN" altLang="en-US" sz="20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Oval 8"/>
          <p:cNvSpPr>
            <a:spLocks noChangeAspect="1" noChangeArrowheads="1"/>
          </p:cNvSpPr>
          <p:nvPr/>
        </p:nvSpPr>
        <p:spPr bwMode="auto">
          <a:xfrm>
            <a:off x="818143" y="3508435"/>
            <a:ext cx="2750936" cy="2757013"/>
          </a:xfrm>
          <a:prstGeom prst="flowChartDecisi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endParaRPr lang="zh-CN" altLang="en-US" sz="20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187110" y="1071657"/>
            <a:ext cx="2015915" cy="1970701"/>
            <a:chOff x="766614" y="1733383"/>
            <a:chExt cx="2015915" cy="1970701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1" name="流程图: 决策 30"/>
            <p:cNvSpPr/>
            <p:nvPr/>
          </p:nvSpPr>
          <p:spPr>
            <a:xfrm>
              <a:off x="766614" y="1733383"/>
              <a:ext cx="2015915" cy="1970701"/>
            </a:xfrm>
            <a:prstGeom prst="flowChartDecisi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Freeform 464"/>
            <p:cNvSpPr>
              <a:spLocks noEditPoints="1"/>
            </p:cNvSpPr>
            <p:nvPr/>
          </p:nvSpPr>
          <p:spPr bwMode="auto">
            <a:xfrm>
              <a:off x="1343720" y="2312414"/>
              <a:ext cx="861702" cy="950083"/>
            </a:xfrm>
            <a:custGeom>
              <a:avLst/>
              <a:gdLst>
                <a:gd name="T0" fmla="*/ 35 w 117"/>
                <a:gd name="T1" fmla="*/ 114 h 129"/>
                <a:gd name="T2" fmla="*/ 46 w 117"/>
                <a:gd name="T3" fmla="*/ 101 h 129"/>
                <a:gd name="T4" fmla="*/ 51 w 117"/>
                <a:gd name="T5" fmla="*/ 87 h 129"/>
                <a:gd name="T6" fmla="*/ 48 w 117"/>
                <a:gd name="T7" fmla="*/ 79 h 129"/>
                <a:gd name="T8" fmla="*/ 72 w 117"/>
                <a:gd name="T9" fmla="*/ 87 h 129"/>
                <a:gd name="T10" fmla="*/ 68 w 117"/>
                <a:gd name="T11" fmla="*/ 87 h 129"/>
                <a:gd name="T12" fmla="*/ 73 w 117"/>
                <a:gd name="T13" fmla="*/ 101 h 129"/>
                <a:gd name="T14" fmla="*/ 86 w 117"/>
                <a:gd name="T15" fmla="*/ 114 h 129"/>
                <a:gd name="T16" fmla="*/ 97 w 117"/>
                <a:gd name="T17" fmla="*/ 129 h 129"/>
                <a:gd name="T18" fmla="*/ 22 w 117"/>
                <a:gd name="T19" fmla="*/ 114 h 129"/>
                <a:gd name="T20" fmla="*/ 35 w 117"/>
                <a:gd name="T21" fmla="*/ 114 h 129"/>
                <a:gd name="T22" fmla="*/ 46 w 117"/>
                <a:gd name="T23" fmla="*/ 61 h 129"/>
                <a:gd name="T24" fmla="*/ 44 w 117"/>
                <a:gd name="T25" fmla="*/ 66 h 129"/>
                <a:gd name="T26" fmla="*/ 37 w 117"/>
                <a:gd name="T27" fmla="*/ 61 h 129"/>
                <a:gd name="T28" fmla="*/ 33 w 117"/>
                <a:gd name="T29" fmla="*/ 55 h 129"/>
                <a:gd name="T30" fmla="*/ 33 w 117"/>
                <a:gd name="T31" fmla="*/ 54 h 129"/>
                <a:gd name="T32" fmla="*/ 39 w 117"/>
                <a:gd name="T33" fmla="*/ 33 h 129"/>
                <a:gd name="T34" fmla="*/ 42 w 117"/>
                <a:gd name="T35" fmla="*/ 11 h 129"/>
                <a:gd name="T36" fmla="*/ 48 w 117"/>
                <a:gd name="T37" fmla="*/ 11 h 129"/>
                <a:gd name="T38" fmla="*/ 24 w 117"/>
                <a:gd name="T39" fmla="*/ 19 h 129"/>
                <a:gd name="T40" fmla="*/ 9 w 117"/>
                <a:gd name="T41" fmla="*/ 13 h 129"/>
                <a:gd name="T42" fmla="*/ 13 w 117"/>
                <a:gd name="T43" fmla="*/ 24 h 129"/>
                <a:gd name="T44" fmla="*/ 16 w 117"/>
                <a:gd name="T45" fmla="*/ 33 h 129"/>
                <a:gd name="T46" fmla="*/ 29 w 117"/>
                <a:gd name="T47" fmla="*/ 46 h 129"/>
                <a:gd name="T48" fmla="*/ 33 w 117"/>
                <a:gd name="T49" fmla="*/ 30 h 129"/>
                <a:gd name="T50" fmla="*/ 35 w 117"/>
                <a:gd name="T51" fmla="*/ 13 h 129"/>
                <a:gd name="T52" fmla="*/ 31 w 117"/>
                <a:gd name="T53" fmla="*/ 21 h 129"/>
                <a:gd name="T54" fmla="*/ 24 w 117"/>
                <a:gd name="T55" fmla="*/ 6 h 129"/>
                <a:gd name="T56" fmla="*/ 0 w 117"/>
                <a:gd name="T57" fmla="*/ 6 h 129"/>
                <a:gd name="T58" fmla="*/ 2 w 117"/>
                <a:gd name="T59" fmla="*/ 11 h 129"/>
                <a:gd name="T60" fmla="*/ 11 w 117"/>
                <a:gd name="T61" fmla="*/ 37 h 129"/>
                <a:gd name="T62" fmla="*/ 18 w 117"/>
                <a:gd name="T63" fmla="*/ 46 h 129"/>
                <a:gd name="T64" fmla="*/ 27 w 117"/>
                <a:gd name="T65" fmla="*/ 54 h 129"/>
                <a:gd name="T66" fmla="*/ 26 w 117"/>
                <a:gd name="T67" fmla="*/ 57 h 129"/>
                <a:gd name="T68" fmla="*/ 39 w 117"/>
                <a:gd name="T69" fmla="*/ 72 h 129"/>
                <a:gd name="T70" fmla="*/ 59 w 117"/>
                <a:gd name="T71" fmla="*/ 76 h 129"/>
                <a:gd name="T72" fmla="*/ 79 w 117"/>
                <a:gd name="T73" fmla="*/ 72 h 129"/>
                <a:gd name="T74" fmla="*/ 94 w 117"/>
                <a:gd name="T75" fmla="*/ 57 h 129"/>
                <a:gd name="T76" fmla="*/ 90 w 117"/>
                <a:gd name="T77" fmla="*/ 54 h 129"/>
                <a:gd name="T78" fmla="*/ 99 w 117"/>
                <a:gd name="T79" fmla="*/ 46 h 129"/>
                <a:gd name="T80" fmla="*/ 106 w 117"/>
                <a:gd name="T81" fmla="*/ 37 h 129"/>
                <a:gd name="T82" fmla="*/ 116 w 117"/>
                <a:gd name="T83" fmla="*/ 11 h 129"/>
                <a:gd name="T84" fmla="*/ 112 w 117"/>
                <a:gd name="T85" fmla="*/ 6 h 129"/>
                <a:gd name="T86" fmla="*/ 94 w 117"/>
                <a:gd name="T87" fmla="*/ 6 h 129"/>
                <a:gd name="T88" fmla="*/ 79 w 117"/>
                <a:gd name="T89" fmla="*/ 0 h 129"/>
                <a:gd name="T90" fmla="*/ 20 w 117"/>
                <a:gd name="T91" fmla="*/ 0 h 129"/>
                <a:gd name="T92" fmla="*/ 24 w 117"/>
                <a:gd name="T93" fmla="*/ 6 h 129"/>
                <a:gd name="T94" fmla="*/ 84 w 117"/>
                <a:gd name="T95" fmla="*/ 13 h 129"/>
                <a:gd name="T96" fmla="*/ 94 w 117"/>
                <a:gd name="T97" fmla="*/ 19 h 129"/>
                <a:gd name="T98" fmla="*/ 108 w 117"/>
                <a:gd name="T99" fmla="*/ 13 h 129"/>
                <a:gd name="T100" fmla="*/ 105 w 117"/>
                <a:gd name="T101" fmla="*/ 24 h 129"/>
                <a:gd name="T102" fmla="*/ 101 w 117"/>
                <a:gd name="T103" fmla="*/ 33 h 129"/>
                <a:gd name="T104" fmla="*/ 88 w 117"/>
                <a:gd name="T105" fmla="*/ 46 h 129"/>
                <a:gd name="T106" fmla="*/ 84 w 117"/>
                <a:gd name="T107" fmla="*/ 30 h 129"/>
                <a:gd name="T108" fmla="*/ 84 w 117"/>
                <a:gd name="T109" fmla="*/ 13 h 129"/>
                <a:gd name="T110" fmla="*/ 84 w 117"/>
                <a:gd name="T111" fmla="*/ 1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" h="129">
                  <a:moveTo>
                    <a:pt x="35" y="114"/>
                  </a:moveTo>
                  <a:lnTo>
                    <a:pt x="35" y="114"/>
                  </a:lnTo>
                  <a:lnTo>
                    <a:pt x="40" y="109"/>
                  </a:lnTo>
                  <a:lnTo>
                    <a:pt x="46" y="101"/>
                  </a:lnTo>
                  <a:lnTo>
                    <a:pt x="50" y="94"/>
                  </a:lnTo>
                  <a:lnTo>
                    <a:pt x="51" y="87"/>
                  </a:lnTo>
                  <a:lnTo>
                    <a:pt x="48" y="87"/>
                  </a:lnTo>
                  <a:lnTo>
                    <a:pt x="48" y="79"/>
                  </a:lnTo>
                  <a:lnTo>
                    <a:pt x="72" y="79"/>
                  </a:lnTo>
                  <a:lnTo>
                    <a:pt x="72" y="87"/>
                  </a:lnTo>
                  <a:lnTo>
                    <a:pt x="68" y="87"/>
                  </a:lnTo>
                  <a:lnTo>
                    <a:pt x="68" y="87"/>
                  </a:lnTo>
                  <a:lnTo>
                    <a:pt x="70" y="94"/>
                  </a:lnTo>
                  <a:lnTo>
                    <a:pt x="73" y="101"/>
                  </a:lnTo>
                  <a:lnTo>
                    <a:pt x="79" y="109"/>
                  </a:lnTo>
                  <a:lnTo>
                    <a:pt x="86" y="114"/>
                  </a:lnTo>
                  <a:lnTo>
                    <a:pt x="97" y="114"/>
                  </a:lnTo>
                  <a:lnTo>
                    <a:pt x="97" y="129"/>
                  </a:lnTo>
                  <a:lnTo>
                    <a:pt x="22" y="129"/>
                  </a:lnTo>
                  <a:lnTo>
                    <a:pt x="22" y="114"/>
                  </a:lnTo>
                  <a:lnTo>
                    <a:pt x="35" y="114"/>
                  </a:lnTo>
                  <a:lnTo>
                    <a:pt x="35" y="114"/>
                  </a:lnTo>
                  <a:close/>
                  <a:moveTo>
                    <a:pt x="48" y="11"/>
                  </a:moveTo>
                  <a:lnTo>
                    <a:pt x="46" y="61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37" y="61"/>
                  </a:lnTo>
                  <a:lnTo>
                    <a:pt x="37" y="61"/>
                  </a:lnTo>
                  <a:lnTo>
                    <a:pt x="35" y="59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42" y="11"/>
                  </a:lnTo>
                  <a:lnTo>
                    <a:pt x="48" y="11"/>
                  </a:lnTo>
                  <a:lnTo>
                    <a:pt x="48" y="11"/>
                  </a:lnTo>
                  <a:close/>
                  <a:moveTo>
                    <a:pt x="31" y="21"/>
                  </a:moveTo>
                  <a:lnTo>
                    <a:pt x="24" y="19"/>
                  </a:lnTo>
                  <a:lnTo>
                    <a:pt x="24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3" y="24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22" y="39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33" y="30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3" y="13"/>
                  </a:lnTo>
                  <a:lnTo>
                    <a:pt x="31" y="21"/>
                  </a:lnTo>
                  <a:lnTo>
                    <a:pt x="31" y="21"/>
                  </a:lnTo>
                  <a:close/>
                  <a:moveTo>
                    <a:pt x="24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5" y="24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8" y="46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31" y="66"/>
                  </a:lnTo>
                  <a:lnTo>
                    <a:pt x="39" y="72"/>
                  </a:lnTo>
                  <a:lnTo>
                    <a:pt x="50" y="76"/>
                  </a:lnTo>
                  <a:lnTo>
                    <a:pt x="59" y="76"/>
                  </a:lnTo>
                  <a:lnTo>
                    <a:pt x="70" y="76"/>
                  </a:lnTo>
                  <a:lnTo>
                    <a:pt x="79" y="72"/>
                  </a:lnTo>
                  <a:lnTo>
                    <a:pt x="86" y="66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90" y="54"/>
                  </a:lnTo>
                  <a:lnTo>
                    <a:pt x="90" y="54"/>
                  </a:lnTo>
                  <a:lnTo>
                    <a:pt x="99" y="46"/>
                  </a:lnTo>
                  <a:lnTo>
                    <a:pt x="106" y="37"/>
                  </a:lnTo>
                  <a:lnTo>
                    <a:pt x="106" y="37"/>
                  </a:lnTo>
                  <a:lnTo>
                    <a:pt x="112" y="24"/>
                  </a:lnTo>
                  <a:lnTo>
                    <a:pt x="116" y="11"/>
                  </a:lnTo>
                  <a:lnTo>
                    <a:pt x="117" y="6"/>
                  </a:lnTo>
                  <a:lnTo>
                    <a:pt x="112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7" y="0"/>
                  </a:lnTo>
                  <a:lnTo>
                    <a:pt x="79" y="0"/>
                  </a:lnTo>
                  <a:lnTo>
                    <a:pt x="3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6"/>
                  </a:lnTo>
                  <a:lnTo>
                    <a:pt x="24" y="6"/>
                  </a:lnTo>
                  <a:close/>
                  <a:moveTo>
                    <a:pt x="84" y="13"/>
                  </a:moveTo>
                  <a:lnTo>
                    <a:pt x="88" y="21"/>
                  </a:lnTo>
                  <a:lnTo>
                    <a:pt x="94" y="19"/>
                  </a:lnTo>
                  <a:lnTo>
                    <a:pt x="94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5" y="24"/>
                  </a:lnTo>
                  <a:lnTo>
                    <a:pt x="101" y="33"/>
                  </a:lnTo>
                  <a:lnTo>
                    <a:pt x="101" y="33"/>
                  </a:lnTo>
                  <a:lnTo>
                    <a:pt x="95" y="39"/>
                  </a:lnTo>
                  <a:lnTo>
                    <a:pt x="88" y="46"/>
                  </a:lnTo>
                  <a:lnTo>
                    <a:pt x="88" y="46"/>
                  </a:lnTo>
                  <a:lnTo>
                    <a:pt x="84" y="30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203025" y="5026051"/>
            <a:ext cx="1157483" cy="1204311"/>
            <a:chOff x="3799767" y="4888985"/>
            <a:chExt cx="1157483" cy="1204311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4" name="流程图: 决策 33"/>
            <p:cNvSpPr/>
            <p:nvPr/>
          </p:nvSpPr>
          <p:spPr>
            <a:xfrm>
              <a:off x="3799767" y="4888985"/>
              <a:ext cx="1157483" cy="1204311"/>
            </a:xfrm>
            <a:prstGeom prst="flowChartDecisio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Freeform 452"/>
            <p:cNvSpPr>
              <a:spLocks noEditPoints="1"/>
            </p:cNvSpPr>
            <p:nvPr/>
          </p:nvSpPr>
          <p:spPr bwMode="auto">
            <a:xfrm>
              <a:off x="4142570" y="5264845"/>
              <a:ext cx="526975" cy="471696"/>
            </a:xfrm>
            <a:custGeom>
              <a:avLst/>
              <a:gdLst>
                <a:gd name="T0" fmla="*/ 88 w 143"/>
                <a:gd name="T1" fmla="*/ 20 h 128"/>
                <a:gd name="T2" fmla="*/ 94 w 143"/>
                <a:gd name="T3" fmla="*/ 25 h 128"/>
                <a:gd name="T4" fmla="*/ 130 w 143"/>
                <a:gd name="T5" fmla="*/ 35 h 128"/>
                <a:gd name="T6" fmla="*/ 136 w 143"/>
                <a:gd name="T7" fmla="*/ 31 h 128"/>
                <a:gd name="T8" fmla="*/ 141 w 143"/>
                <a:gd name="T9" fmla="*/ 38 h 128"/>
                <a:gd name="T10" fmla="*/ 141 w 143"/>
                <a:gd name="T11" fmla="*/ 49 h 128"/>
                <a:gd name="T12" fmla="*/ 138 w 143"/>
                <a:gd name="T13" fmla="*/ 58 h 128"/>
                <a:gd name="T14" fmla="*/ 130 w 143"/>
                <a:gd name="T15" fmla="*/ 62 h 128"/>
                <a:gd name="T16" fmla="*/ 99 w 143"/>
                <a:gd name="T17" fmla="*/ 53 h 128"/>
                <a:gd name="T18" fmla="*/ 90 w 143"/>
                <a:gd name="T19" fmla="*/ 57 h 128"/>
                <a:gd name="T20" fmla="*/ 83 w 143"/>
                <a:gd name="T21" fmla="*/ 64 h 128"/>
                <a:gd name="T22" fmla="*/ 86 w 143"/>
                <a:gd name="T23" fmla="*/ 75 h 128"/>
                <a:gd name="T24" fmla="*/ 81 w 143"/>
                <a:gd name="T25" fmla="*/ 79 h 128"/>
                <a:gd name="T26" fmla="*/ 75 w 143"/>
                <a:gd name="T27" fmla="*/ 84 h 128"/>
                <a:gd name="T28" fmla="*/ 61 w 143"/>
                <a:gd name="T29" fmla="*/ 128 h 128"/>
                <a:gd name="T30" fmla="*/ 46 w 143"/>
                <a:gd name="T31" fmla="*/ 128 h 128"/>
                <a:gd name="T32" fmla="*/ 50 w 143"/>
                <a:gd name="T33" fmla="*/ 75 h 128"/>
                <a:gd name="T34" fmla="*/ 50 w 143"/>
                <a:gd name="T35" fmla="*/ 64 h 128"/>
                <a:gd name="T36" fmla="*/ 46 w 143"/>
                <a:gd name="T37" fmla="*/ 55 h 128"/>
                <a:gd name="T38" fmla="*/ 39 w 143"/>
                <a:gd name="T39" fmla="*/ 46 h 128"/>
                <a:gd name="T40" fmla="*/ 13 w 143"/>
                <a:gd name="T41" fmla="*/ 44 h 128"/>
                <a:gd name="T42" fmla="*/ 4 w 143"/>
                <a:gd name="T43" fmla="*/ 40 h 128"/>
                <a:gd name="T44" fmla="*/ 0 w 143"/>
                <a:gd name="T45" fmla="*/ 27 h 128"/>
                <a:gd name="T46" fmla="*/ 4 w 143"/>
                <a:gd name="T47" fmla="*/ 13 h 128"/>
                <a:gd name="T48" fmla="*/ 13 w 143"/>
                <a:gd name="T49" fmla="*/ 2 h 128"/>
                <a:gd name="T50" fmla="*/ 22 w 143"/>
                <a:gd name="T51" fmla="*/ 3 h 128"/>
                <a:gd name="T52" fmla="*/ 103 w 143"/>
                <a:gd name="T53" fmla="*/ 36 h 128"/>
                <a:gd name="T54" fmla="*/ 128 w 143"/>
                <a:gd name="T55" fmla="*/ 38 h 128"/>
                <a:gd name="T56" fmla="*/ 103 w 143"/>
                <a:gd name="T57" fmla="*/ 36 h 128"/>
                <a:gd name="T58" fmla="*/ 84 w 143"/>
                <a:gd name="T59" fmla="*/ 25 h 128"/>
                <a:gd name="T60" fmla="*/ 26 w 143"/>
                <a:gd name="T61" fmla="*/ 14 h 128"/>
                <a:gd name="T62" fmla="*/ 79 w 143"/>
                <a:gd name="T63" fmla="*/ 31 h 128"/>
                <a:gd name="T64" fmla="*/ 84 w 143"/>
                <a:gd name="T65" fmla="*/ 25 h 128"/>
                <a:gd name="T66" fmla="*/ 94 w 143"/>
                <a:gd name="T67" fmla="*/ 35 h 128"/>
                <a:gd name="T68" fmla="*/ 86 w 143"/>
                <a:gd name="T69" fmla="*/ 35 h 128"/>
                <a:gd name="T70" fmla="*/ 84 w 143"/>
                <a:gd name="T71" fmla="*/ 40 h 128"/>
                <a:gd name="T72" fmla="*/ 90 w 143"/>
                <a:gd name="T73" fmla="*/ 47 h 128"/>
                <a:gd name="T74" fmla="*/ 94 w 143"/>
                <a:gd name="T75" fmla="*/ 46 h 128"/>
                <a:gd name="T76" fmla="*/ 94 w 143"/>
                <a:gd name="T77" fmla="*/ 35 h 128"/>
                <a:gd name="T78" fmla="*/ 134 w 143"/>
                <a:gd name="T79" fmla="*/ 36 h 128"/>
                <a:gd name="T80" fmla="*/ 132 w 143"/>
                <a:gd name="T81" fmla="*/ 53 h 128"/>
                <a:gd name="T82" fmla="*/ 132 w 143"/>
                <a:gd name="T83" fmla="*/ 58 h 128"/>
                <a:gd name="T84" fmla="*/ 134 w 143"/>
                <a:gd name="T85" fmla="*/ 57 h 128"/>
                <a:gd name="T86" fmla="*/ 138 w 143"/>
                <a:gd name="T87" fmla="*/ 38 h 128"/>
                <a:gd name="T88" fmla="*/ 136 w 143"/>
                <a:gd name="T89" fmla="*/ 36 h 128"/>
                <a:gd name="T90" fmla="*/ 134 w 143"/>
                <a:gd name="T91" fmla="*/ 36 h 128"/>
                <a:gd name="T92" fmla="*/ 18 w 143"/>
                <a:gd name="T93" fmla="*/ 9 h 128"/>
                <a:gd name="T94" fmla="*/ 15 w 143"/>
                <a:gd name="T95" fmla="*/ 7 h 128"/>
                <a:gd name="T96" fmla="*/ 9 w 143"/>
                <a:gd name="T97" fmla="*/ 14 h 128"/>
                <a:gd name="T98" fmla="*/ 7 w 143"/>
                <a:gd name="T99" fmla="*/ 27 h 128"/>
                <a:gd name="T100" fmla="*/ 9 w 143"/>
                <a:gd name="T101" fmla="*/ 36 h 128"/>
                <a:gd name="T102" fmla="*/ 13 w 143"/>
                <a:gd name="T103" fmla="*/ 36 h 128"/>
                <a:gd name="T104" fmla="*/ 16 w 143"/>
                <a:gd name="T105" fmla="*/ 29 h 128"/>
                <a:gd name="T106" fmla="*/ 20 w 143"/>
                <a:gd name="T107" fmla="*/ 1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3" h="128">
                  <a:moveTo>
                    <a:pt x="26" y="9"/>
                  </a:moveTo>
                  <a:lnTo>
                    <a:pt x="88" y="20"/>
                  </a:lnTo>
                  <a:lnTo>
                    <a:pt x="88" y="20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4" y="25"/>
                  </a:lnTo>
                  <a:lnTo>
                    <a:pt x="97" y="27"/>
                  </a:lnTo>
                  <a:lnTo>
                    <a:pt x="130" y="35"/>
                  </a:lnTo>
                  <a:lnTo>
                    <a:pt x="130" y="35"/>
                  </a:lnTo>
                  <a:lnTo>
                    <a:pt x="132" y="33"/>
                  </a:lnTo>
                  <a:lnTo>
                    <a:pt x="136" y="31"/>
                  </a:lnTo>
                  <a:lnTo>
                    <a:pt x="136" y="31"/>
                  </a:lnTo>
                  <a:lnTo>
                    <a:pt x="139" y="35"/>
                  </a:lnTo>
                  <a:lnTo>
                    <a:pt x="141" y="38"/>
                  </a:lnTo>
                  <a:lnTo>
                    <a:pt x="141" y="38"/>
                  </a:lnTo>
                  <a:lnTo>
                    <a:pt x="143" y="44"/>
                  </a:lnTo>
                  <a:lnTo>
                    <a:pt x="141" y="49"/>
                  </a:lnTo>
                  <a:lnTo>
                    <a:pt x="141" y="49"/>
                  </a:lnTo>
                  <a:lnTo>
                    <a:pt x="141" y="55"/>
                  </a:lnTo>
                  <a:lnTo>
                    <a:pt x="138" y="58"/>
                  </a:lnTo>
                  <a:lnTo>
                    <a:pt x="138" y="58"/>
                  </a:lnTo>
                  <a:lnTo>
                    <a:pt x="134" y="62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27" y="60"/>
                  </a:lnTo>
                  <a:lnTo>
                    <a:pt x="125" y="58"/>
                  </a:lnTo>
                  <a:lnTo>
                    <a:pt x="99" y="53"/>
                  </a:lnTo>
                  <a:lnTo>
                    <a:pt x="99" y="53"/>
                  </a:lnTo>
                  <a:lnTo>
                    <a:pt x="95" y="55"/>
                  </a:lnTo>
                  <a:lnTo>
                    <a:pt x="90" y="57"/>
                  </a:lnTo>
                  <a:lnTo>
                    <a:pt x="90" y="57"/>
                  </a:lnTo>
                  <a:lnTo>
                    <a:pt x="83" y="55"/>
                  </a:lnTo>
                  <a:lnTo>
                    <a:pt x="83" y="64"/>
                  </a:lnTo>
                  <a:lnTo>
                    <a:pt x="86" y="64"/>
                  </a:lnTo>
                  <a:lnTo>
                    <a:pt x="86" y="69"/>
                  </a:lnTo>
                  <a:lnTo>
                    <a:pt x="86" y="75"/>
                  </a:lnTo>
                  <a:lnTo>
                    <a:pt x="81" y="75"/>
                  </a:lnTo>
                  <a:lnTo>
                    <a:pt x="81" y="79"/>
                  </a:lnTo>
                  <a:lnTo>
                    <a:pt x="81" y="79"/>
                  </a:lnTo>
                  <a:lnTo>
                    <a:pt x="94" y="128"/>
                  </a:lnTo>
                  <a:lnTo>
                    <a:pt x="84" y="128"/>
                  </a:lnTo>
                  <a:lnTo>
                    <a:pt x="75" y="84"/>
                  </a:lnTo>
                  <a:lnTo>
                    <a:pt x="72" y="84"/>
                  </a:lnTo>
                  <a:lnTo>
                    <a:pt x="72" y="128"/>
                  </a:lnTo>
                  <a:lnTo>
                    <a:pt x="61" y="128"/>
                  </a:lnTo>
                  <a:lnTo>
                    <a:pt x="61" y="84"/>
                  </a:lnTo>
                  <a:lnTo>
                    <a:pt x="57" y="84"/>
                  </a:lnTo>
                  <a:lnTo>
                    <a:pt x="46" y="128"/>
                  </a:lnTo>
                  <a:lnTo>
                    <a:pt x="39" y="128"/>
                  </a:lnTo>
                  <a:lnTo>
                    <a:pt x="50" y="80"/>
                  </a:lnTo>
                  <a:lnTo>
                    <a:pt x="50" y="75"/>
                  </a:lnTo>
                  <a:lnTo>
                    <a:pt x="44" y="75"/>
                  </a:lnTo>
                  <a:lnTo>
                    <a:pt x="44" y="64"/>
                  </a:lnTo>
                  <a:lnTo>
                    <a:pt x="50" y="64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46" y="55"/>
                  </a:lnTo>
                  <a:lnTo>
                    <a:pt x="42" y="51"/>
                  </a:lnTo>
                  <a:lnTo>
                    <a:pt x="42" y="51"/>
                  </a:lnTo>
                  <a:lnTo>
                    <a:pt x="39" y="46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3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4" y="40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0" y="27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13"/>
                  </a:lnTo>
                  <a:lnTo>
                    <a:pt x="7" y="5"/>
                  </a:lnTo>
                  <a:lnTo>
                    <a:pt x="7" y="5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2" y="3"/>
                  </a:lnTo>
                  <a:lnTo>
                    <a:pt x="26" y="9"/>
                  </a:lnTo>
                  <a:lnTo>
                    <a:pt x="26" y="9"/>
                  </a:lnTo>
                  <a:close/>
                  <a:moveTo>
                    <a:pt x="103" y="36"/>
                  </a:moveTo>
                  <a:lnTo>
                    <a:pt x="130" y="42"/>
                  </a:lnTo>
                  <a:lnTo>
                    <a:pt x="130" y="42"/>
                  </a:lnTo>
                  <a:lnTo>
                    <a:pt x="128" y="38"/>
                  </a:lnTo>
                  <a:lnTo>
                    <a:pt x="101" y="33"/>
                  </a:lnTo>
                  <a:lnTo>
                    <a:pt x="101" y="33"/>
                  </a:lnTo>
                  <a:lnTo>
                    <a:pt x="103" y="36"/>
                  </a:lnTo>
                  <a:lnTo>
                    <a:pt x="103" y="36"/>
                  </a:lnTo>
                  <a:close/>
                  <a:moveTo>
                    <a:pt x="84" y="25"/>
                  </a:moveTo>
                  <a:lnTo>
                    <a:pt x="84" y="25"/>
                  </a:lnTo>
                  <a:lnTo>
                    <a:pt x="84" y="25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84" y="25"/>
                  </a:lnTo>
                  <a:lnTo>
                    <a:pt x="84" y="25"/>
                  </a:lnTo>
                  <a:close/>
                  <a:moveTo>
                    <a:pt x="94" y="35"/>
                  </a:moveTo>
                  <a:lnTo>
                    <a:pt x="94" y="35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86" y="35"/>
                  </a:lnTo>
                  <a:lnTo>
                    <a:pt x="86" y="35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6" y="46"/>
                  </a:lnTo>
                  <a:lnTo>
                    <a:pt x="86" y="46"/>
                  </a:lnTo>
                  <a:lnTo>
                    <a:pt x="90" y="47"/>
                  </a:lnTo>
                  <a:lnTo>
                    <a:pt x="90" y="47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4" y="35"/>
                  </a:lnTo>
                  <a:lnTo>
                    <a:pt x="94" y="35"/>
                  </a:lnTo>
                  <a:close/>
                  <a:moveTo>
                    <a:pt x="134" y="36"/>
                  </a:moveTo>
                  <a:lnTo>
                    <a:pt x="134" y="36"/>
                  </a:lnTo>
                  <a:lnTo>
                    <a:pt x="134" y="42"/>
                  </a:lnTo>
                  <a:lnTo>
                    <a:pt x="134" y="47"/>
                  </a:lnTo>
                  <a:lnTo>
                    <a:pt x="132" y="53"/>
                  </a:lnTo>
                  <a:lnTo>
                    <a:pt x="130" y="57"/>
                  </a:lnTo>
                  <a:lnTo>
                    <a:pt x="130" y="57"/>
                  </a:lnTo>
                  <a:lnTo>
                    <a:pt x="132" y="58"/>
                  </a:lnTo>
                  <a:lnTo>
                    <a:pt x="132" y="58"/>
                  </a:lnTo>
                  <a:lnTo>
                    <a:pt x="134" y="57"/>
                  </a:lnTo>
                  <a:lnTo>
                    <a:pt x="134" y="57"/>
                  </a:lnTo>
                  <a:lnTo>
                    <a:pt x="138" y="47"/>
                  </a:lnTo>
                  <a:lnTo>
                    <a:pt x="138" y="47"/>
                  </a:lnTo>
                  <a:lnTo>
                    <a:pt x="138" y="38"/>
                  </a:lnTo>
                  <a:lnTo>
                    <a:pt x="138" y="38"/>
                  </a:lnTo>
                  <a:lnTo>
                    <a:pt x="136" y="36"/>
                  </a:lnTo>
                  <a:lnTo>
                    <a:pt x="136" y="36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34" y="36"/>
                  </a:lnTo>
                  <a:close/>
                  <a:moveTo>
                    <a:pt x="18" y="11"/>
                  </a:moveTo>
                  <a:lnTo>
                    <a:pt x="18" y="11"/>
                  </a:lnTo>
                  <a:lnTo>
                    <a:pt x="18" y="9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9" y="1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9" y="36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13" y="36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6" y="29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20" y="16"/>
                  </a:lnTo>
                  <a:lnTo>
                    <a:pt x="18" y="11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6" name="流程图: 决策 35"/>
          <p:cNvSpPr/>
          <p:nvPr/>
        </p:nvSpPr>
        <p:spPr>
          <a:xfrm>
            <a:off x="1139554" y="2862022"/>
            <a:ext cx="898504" cy="934855"/>
          </a:xfrm>
          <a:prstGeom prst="flowChartDecisi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流程图: 决策 36"/>
          <p:cNvSpPr/>
          <p:nvPr/>
        </p:nvSpPr>
        <p:spPr>
          <a:xfrm>
            <a:off x="4081254" y="2114101"/>
            <a:ext cx="898504" cy="934855"/>
          </a:xfrm>
          <a:prstGeom prst="flowChartDecisi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214477" y="89248"/>
            <a:ext cx="228939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企业荣誉</a:t>
            </a:r>
            <a:endParaRPr lang="en-US" altLang="zh-CN" sz="3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  <p:bldP spid="21" grpId="0"/>
      <p:bldP spid="26" grpId="0"/>
      <p:bldP spid="27" grpId="0" bldLvl="0" animBg="1"/>
      <p:bldP spid="28" grpId="0" bldLvl="0" animBg="1"/>
      <p:bldP spid="29" grpId="0" bldLvl="0" animBg="1"/>
      <p:bldP spid="36" grpId="0" bldLvl="0" animBg="1"/>
      <p:bldP spid="37" grpId="0" bldLvl="0" animBg="1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14477" y="89248"/>
            <a:ext cx="228939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薪酬构成</a:t>
            </a:r>
            <a:endParaRPr lang="en-US" altLang="zh-CN" sz="3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895189" y="1720388"/>
            <a:ext cx="3863975" cy="3636962"/>
            <a:chOff x="1643955" y="1968688"/>
            <a:chExt cx="3863975" cy="3636962"/>
          </a:xfrm>
          <a:effectLst/>
        </p:grpSpPr>
        <p:sp>
          <p:nvSpPr>
            <p:cNvPr id="4" name="稻壳儿小白白(http://dwz.cn/Wu2UP)"/>
            <p:cNvSpPr/>
            <p:nvPr/>
          </p:nvSpPr>
          <p:spPr bwMode="auto">
            <a:xfrm rot="900000">
              <a:off x="3164780" y="3606988"/>
              <a:ext cx="1006475" cy="1998662"/>
            </a:xfrm>
            <a:custGeom>
              <a:avLst/>
              <a:gdLst>
                <a:gd name="T0" fmla="*/ 2147483646 w 252"/>
                <a:gd name="T1" fmla="*/ 2147483646 h 499"/>
                <a:gd name="T2" fmla="*/ 2147483646 w 252"/>
                <a:gd name="T3" fmla="*/ 2147483646 h 499"/>
                <a:gd name="T4" fmla="*/ 2147483646 w 252"/>
                <a:gd name="T5" fmla="*/ 914433926 h 499"/>
                <a:gd name="T6" fmla="*/ 2147483646 w 252"/>
                <a:gd name="T7" fmla="*/ 1459884407 h 499"/>
                <a:gd name="T8" fmla="*/ 2147483646 w 252"/>
                <a:gd name="T9" fmla="*/ 673793419 h 499"/>
                <a:gd name="T10" fmla="*/ 2147483646 w 252"/>
                <a:gd name="T11" fmla="*/ 32086736 h 499"/>
                <a:gd name="T12" fmla="*/ 1738725502 w 252"/>
                <a:gd name="T13" fmla="*/ 898392561 h 499"/>
                <a:gd name="T14" fmla="*/ 2057758107 w 252"/>
                <a:gd name="T15" fmla="*/ 1732611650 h 499"/>
                <a:gd name="T16" fmla="*/ 0 w 252"/>
                <a:gd name="T17" fmla="*/ 2147483646 h 499"/>
                <a:gd name="T18" fmla="*/ 0 w 252"/>
                <a:gd name="T19" fmla="*/ 2147483646 h 499"/>
                <a:gd name="T20" fmla="*/ 2147483646 w 252"/>
                <a:gd name="T21" fmla="*/ 2147483646 h 499"/>
                <a:gd name="T22" fmla="*/ 2147483646 w 252"/>
                <a:gd name="T23" fmla="*/ 2147483646 h 499"/>
                <a:gd name="T24" fmla="*/ 2147483646 w 252"/>
                <a:gd name="T25" fmla="*/ 2147483646 h 4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" h="499">
                  <a:moveTo>
                    <a:pt x="187" y="221"/>
                  </a:moveTo>
                  <a:cubicBezTo>
                    <a:pt x="206" y="174"/>
                    <a:pt x="240" y="179"/>
                    <a:pt x="252" y="182"/>
                  </a:cubicBezTo>
                  <a:cubicBezTo>
                    <a:pt x="252" y="57"/>
                    <a:pt x="252" y="57"/>
                    <a:pt x="252" y="57"/>
                  </a:cubicBezTo>
                  <a:cubicBezTo>
                    <a:pt x="170" y="91"/>
                    <a:pt x="170" y="91"/>
                    <a:pt x="170" y="91"/>
                  </a:cubicBezTo>
                  <a:cubicBezTo>
                    <a:pt x="173" y="81"/>
                    <a:pt x="180" y="56"/>
                    <a:pt x="179" y="42"/>
                  </a:cubicBezTo>
                  <a:cubicBezTo>
                    <a:pt x="179" y="23"/>
                    <a:pt x="179" y="0"/>
                    <a:pt x="145" y="2"/>
                  </a:cubicBezTo>
                  <a:cubicBezTo>
                    <a:pt x="114" y="4"/>
                    <a:pt x="108" y="40"/>
                    <a:pt x="109" y="56"/>
                  </a:cubicBezTo>
                  <a:cubicBezTo>
                    <a:pt x="110" y="74"/>
                    <a:pt x="123" y="98"/>
                    <a:pt x="129" y="108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499"/>
                    <a:pt x="0" y="499"/>
                    <a:pt x="0" y="499"/>
                  </a:cubicBezTo>
                  <a:cubicBezTo>
                    <a:pt x="252" y="350"/>
                    <a:pt x="252" y="350"/>
                    <a:pt x="252" y="350"/>
                  </a:cubicBezTo>
                  <a:cubicBezTo>
                    <a:pt x="252" y="239"/>
                    <a:pt x="252" y="239"/>
                    <a:pt x="252" y="239"/>
                  </a:cubicBezTo>
                  <a:cubicBezTo>
                    <a:pt x="227" y="290"/>
                    <a:pt x="167" y="272"/>
                    <a:pt x="187" y="22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稻壳儿小白白(http://dwz.cn/Wu2UP)"/>
            <p:cNvSpPr/>
            <p:nvPr/>
          </p:nvSpPr>
          <p:spPr bwMode="auto">
            <a:xfrm rot="900000">
              <a:off x="2059880" y="2013138"/>
              <a:ext cx="763588" cy="234950"/>
            </a:xfrm>
            <a:custGeom>
              <a:avLst/>
              <a:gdLst>
                <a:gd name="T0" fmla="*/ 1526352444 w 382"/>
                <a:gd name="T1" fmla="*/ 471807714 h 117"/>
                <a:gd name="T2" fmla="*/ 0 w 382"/>
                <a:gd name="T3" fmla="*/ 0 h 117"/>
                <a:gd name="T4" fmla="*/ 1510369068 w 382"/>
                <a:gd name="T5" fmla="*/ 471807714 h 117"/>
                <a:gd name="T6" fmla="*/ 1526352444 w 382"/>
                <a:gd name="T7" fmla="*/ 471807714 h 1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2" h="117">
                  <a:moveTo>
                    <a:pt x="382" y="117"/>
                  </a:moveTo>
                  <a:lnTo>
                    <a:pt x="0" y="0"/>
                  </a:lnTo>
                  <a:lnTo>
                    <a:pt x="378" y="117"/>
                  </a:lnTo>
                  <a:lnTo>
                    <a:pt x="382" y="117"/>
                  </a:lnTo>
                  <a:close/>
                </a:path>
              </a:pathLst>
            </a:custGeom>
            <a:solidFill>
              <a:srgbClr val="63CF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稻壳儿小白白(http://dwz.cn/Wu2UP)"/>
            <p:cNvSpPr/>
            <p:nvPr/>
          </p:nvSpPr>
          <p:spPr bwMode="auto">
            <a:xfrm rot="900000">
              <a:off x="2726630" y="2459225"/>
              <a:ext cx="939800" cy="295275"/>
            </a:xfrm>
            <a:custGeom>
              <a:avLst/>
              <a:gdLst>
                <a:gd name="T0" fmla="*/ 0 w 470"/>
                <a:gd name="T1" fmla="*/ 0 h 148"/>
                <a:gd name="T2" fmla="*/ 0 w 470"/>
                <a:gd name="T3" fmla="*/ 7960454 h 148"/>
                <a:gd name="T4" fmla="*/ 1879200085 w 470"/>
                <a:gd name="T5" fmla="*/ 589103552 h 148"/>
                <a:gd name="T6" fmla="*/ 0 w 470"/>
                <a:gd name="T7" fmla="*/ 0 h 1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0" h="148">
                  <a:moveTo>
                    <a:pt x="0" y="0"/>
                  </a:moveTo>
                  <a:lnTo>
                    <a:pt x="0" y="2"/>
                  </a:lnTo>
                  <a:lnTo>
                    <a:pt x="470" y="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CF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稻壳儿小白白(http://dwz.cn/Wu2UP)"/>
            <p:cNvSpPr/>
            <p:nvPr/>
          </p:nvSpPr>
          <p:spPr bwMode="auto">
            <a:xfrm rot="900000">
              <a:off x="3761680" y="2422713"/>
              <a:ext cx="1746250" cy="404812"/>
            </a:xfrm>
            <a:custGeom>
              <a:avLst/>
              <a:gdLst>
                <a:gd name="T0" fmla="*/ 2147483646 w 437"/>
                <a:gd name="T1" fmla="*/ 530123358 h 101"/>
                <a:gd name="T2" fmla="*/ 1772443750 w 437"/>
                <a:gd name="T3" fmla="*/ 321288463 h 101"/>
                <a:gd name="T4" fmla="*/ 0 w 437"/>
                <a:gd name="T5" fmla="*/ 738962262 h 101"/>
                <a:gd name="T6" fmla="*/ 1277439817 w 437"/>
                <a:gd name="T7" fmla="*/ 1028122279 h 101"/>
                <a:gd name="T8" fmla="*/ 910175870 w 437"/>
                <a:gd name="T9" fmla="*/ 1349406734 h 101"/>
                <a:gd name="T10" fmla="*/ 1900187732 w 437"/>
                <a:gd name="T11" fmla="*/ 1172700284 h 101"/>
                <a:gd name="T12" fmla="*/ 2147483646 w 437"/>
                <a:gd name="T13" fmla="*/ 1622502528 h 101"/>
                <a:gd name="T14" fmla="*/ 2147483646 w 437"/>
                <a:gd name="T15" fmla="*/ 1622502528 h 101"/>
                <a:gd name="T16" fmla="*/ 2147483646 w 437"/>
                <a:gd name="T17" fmla="*/ 674705371 h 101"/>
                <a:gd name="T18" fmla="*/ 2147483646 w 437"/>
                <a:gd name="T19" fmla="*/ 0 h 101"/>
                <a:gd name="T20" fmla="*/ 2147483646 w 437"/>
                <a:gd name="T21" fmla="*/ 176706450 h 101"/>
                <a:gd name="T22" fmla="*/ 2147483646 w 437"/>
                <a:gd name="T23" fmla="*/ 530123358 h 1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7" h="101">
                  <a:moveTo>
                    <a:pt x="188" y="33"/>
                  </a:moveTo>
                  <a:cubicBezTo>
                    <a:pt x="164" y="45"/>
                    <a:pt x="122" y="35"/>
                    <a:pt x="111" y="2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59" y="68"/>
                    <a:pt x="29" y="76"/>
                    <a:pt x="57" y="84"/>
                  </a:cubicBezTo>
                  <a:cubicBezTo>
                    <a:pt x="86" y="92"/>
                    <a:pt x="107" y="82"/>
                    <a:pt x="119" y="73"/>
                  </a:cubicBezTo>
                  <a:cubicBezTo>
                    <a:pt x="239" y="101"/>
                    <a:pt x="239" y="101"/>
                    <a:pt x="239" y="101"/>
                  </a:cubicBezTo>
                  <a:cubicBezTo>
                    <a:pt x="239" y="101"/>
                    <a:pt x="239" y="101"/>
                    <a:pt x="239" y="101"/>
                  </a:cubicBezTo>
                  <a:cubicBezTo>
                    <a:pt x="437" y="42"/>
                    <a:pt x="437" y="42"/>
                    <a:pt x="437" y="42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76" y="15"/>
                    <a:pt x="208" y="23"/>
                    <a:pt x="188" y="33"/>
                  </a:cubicBezTo>
                  <a:close/>
                </a:path>
              </a:pathLst>
            </a:custGeom>
            <a:solidFill>
              <a:srgbClr val="FAB30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稻壳儿小白白(http://dwz.cn/Wu2UP)"/>
            <p:cNvSpPr/>
            <p:nvPr/>
          </p:nvSpPr>
          <p:spPr bwMode="auto">
            <a:xfrm rot="900000">
              <a:off x="2066230" y="1968688"/>
              <a:ext cx="1754188" cy="409575"/>
            </a:xfrm>
            <a:custGeom>
              <a:avLst/>
              <a:gdLst>
                <a:gd name="T0" fmla="*/ 2147483646 w 439"/>
                <a:gd name="T1" fmla="*/ 370846070 h 102"/>
                <a:gd name="T2" fmla="*/ 2147483646 w 439"/>
                <a:gd name="T3" fmla="*/ 145114029 h 102"/>
                <a:gd name="T4" fmla="*/ 2147483646 w 439"/>
                <a:gd name="T5" fmla="*/ 241858053 h 102"/>
                <a:gd name="T6" fmla="*/ 2147483646 w 439"/>
                <a:gd name="T7" fmla="*/ 48370004 h 102"/>
                <a:gd name="T8" fmla="*/ 0 w 439"/>
                <a:gd name="T9" fmla="*/ 709444132 h 102"/>
                <a:gd name="T10" fmla="*/ 2147483646 w 439"/>
                <a:gd name="T11" fmla="*/ 1644624320 h 102"/>
                <a:gd name="T12" fmla="*/ 2147483646 w 439"/>
                <a:gd name="T13" fmla="*/ 1209282234 h 102"/>
                <a:gd name="T14" fmla="*/ 2147483646 w 439"/>
                <a:gd name="T15" fmla="*/ 806188156 h 102"/>
                <a:gd name="T16" fmla="*/ 2147483646 w 439"/>
                <a:gd name="T17" fmla="*/ 1080294217 h 102"/>
                <a:gd name="T18" fmla="*/ 2147483646 w 439"/>
                <a:gd name="T19" fmla="*/ 741692140 h 102"/>
                <a:gd name="T20" fmla="*/ 2147483646 w 439"/>
                <a:gd name="T21" fmla="*/ 370846070 h 1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39" h="102">
                  <a:moveTo>
                    <a:pt x="340" y="23"/>
                  </a:moveTo>
                  <a:cubicBezTo>
                    <a:pt x="354" y="20"/>
                    <a:pt x="373" y="14"/>
                    <a:pt x="365" y="9"/>
                  </a:cubicBezTo>
                  <a:cubicBezTo>
                    <a:pt x="349" y="0"/>
                    <a:pt x="319" y="11"/>
                    <a:pt x="308" y="15"/>
                  </a:cubicBezTo>
                  <a:cubicBezTo>
                    <a:pt x="255" y="3"/>
                    <a:pt x="255" y="3"/>
                    <a:pt x="255" y="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91" y="102"/>
                    <a:pt x="191" y="102"/>
                    <a:pt x="191" y="102"/>
                  </a:cubicBezTo>
                  <a:cubicBezTo>
                    <a:pt x="308" y="75"/>
                    <a:pt x="308" y="75"/>
                    <a:pt x="308" y="75"/>
                  </a:cubicBezTo>
                  <a:cubicBezTo>
                    <a:pt x="284" y="72"/>
                    <a:pt x="241" y="63"/>
                    <a:pt x="273" y="50"/>
                  </a:cubicBezTo>
                  <a:cubicBezTo>
                    <a:pt x="309" y="37"/>
                    <a:pt x="333" y="57"/>
                    <a:pt x="343" y="67"/>
                  </a:cubicBezTo>
                  <a:cubicBezTo>
                    <a:pt x="439" y="46"/>
                    <a:pt x="439" y="46"/>
                    <a:pt x="439" y="46"/>
                  </a:cubicBezTo>
                  <a:lnTo>
                    <a:pt x="340" y="2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稻壳儿小白白(http://dwz.cn/Wu2UP)"/>
            <p:cNvSpPr/>
            <p:nvPr/>
          </p:nvSpPr>
          <p:spPr bwMode="auto">
            <a:xfrm rot="900000">
              <a:off x="3099693" y="2086163"/>
              <a:ext cx="1566862" cy="311150"/>
            </a:xfrm>
            <a:custGeom>
              <a:avLst/>
              <a:gdLst>
                <a:gd name="T0" fmla="*/ 1757447579 w 392"/>
                <a:gd name="T1" fmla="*/ 652429692 h 78"/>
                <a:gd name="T2" fmla="*/ 1358025676 w 392"/>
                <a:gd name="T3" fmla="*/ 875213092 h 78"/>
                <a:gd name="T4" fmla="*/ 2147483646 w 392"/>
                <a:gd name="T5" fmla="*/ 1241209263 h 78"/>
                <a:gd name="T6" fmla="*/ 2147483646 w 392"/>
                <a:gd name="T7" fmla="*/ 827471512 h 78"/>
                <a:gd name="T8" fmla="*/ 2147483646 w 392"/>
                <a:gd name="T9" fmla="*/ 1034342382 h 78"/>
                <a:gd name="T10" fmla="*/ 2147483646 w 392"/>
                <a:gd name="T11" fmla="*/ 684254752 h 78"/>
                <a:gd name="T12" fmla="*/ 2147483646 w 392"/>
                <a:gd name="T13" fmla="*/ 509212931 h 78"/>
                <a:gd name="T14" fmla="*/ 2147483646 w 392"/>
                <a:gd name="T15" fmla="*/ 0 h 78"/>
                <a:gd name="T16" fmla="*/ 0 w 392"/>
                <a:gd name="T17" fmla="*/ 556954511 h 78"/>
                <a:gd name="T18" fmla="*/ 846768998 w 392"/>
                <a:gd name="T19" fmla="*/ 747908862 h 78"/>
                <a:gd name="T20" fmla="*/ 1757447579 w 392"/>
                <a:gd name="T21" fmla="*/ 652429692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2" h="78">
                  <a:moveTo>
                    <a:pt x="110" y="41"/>
                  </a:moveTo>
                  <a:cubicBezTo>
                    <a:pt x="118" y="46"/>
                    <a:pt x="99" y="52"/>
                    <a:pt x="85" y="55"/>
                  </a:cubicBezTo>
                  <a:cubicBezTo>
                    <a:pt x="184" y="78"/>
                    <a:pt x="184" y="78"/>
                    <a:pt x="184" y="78"/>
                  </a:cubicBezTo>
                  <a:cubicBezTo>
                    <a:pt x="295" y="52"/>
                    <a:pt x="295" y="52"/>
                    <a:pt x="295" y="52"/>
                  </a:cubicBezTo>
                  <a:cubicBezTo>
                    <a:pt x="306" y="67"/>
                    <a:pt x="348" y="77"/>
                    <a:pt x="372" y="65"/>
                  </a:cubicBezTo>
                  <a:cubicBezTo>
                    <a:pt x="392" y="55"/>
                    <a:pt x="360" y="47"/>
                    <a:pt x="338" y="43"/>
                  </a:cubicBezTo>
                  <a:cubicBezTo>
                    <a:pt x="386" y="32"/>
                    <a:pt x="386" y="32"/>
                    <a:pt x="386" y="32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64" y="43"/>
                    <a:pt x="94" y="32"/>
                    <a:pt x="110" y="41"/>
                  </a:cubicBezTo>
                  <a:close/>
                </a:path>
              </a:pathLst>
            </a:custGeom>
            <a:solidFill>
              <a:srgbClr val="DE3F0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稻壳儿小白白(http://dwz.cn/Wu2UP)"/>
            <p:cNvSpPr/>
            <p:nvPr/>
          </p:nvSpPr>
          <p:spPr bwMode="auto">
            <a:xfrm rot="900000">
              <a:off x="2742505" y="2332225"/>
              <a:ext cx="1946275" cy="557213"/>
            </a:xfrm>
            <a:custGeom>
              <a:avLst/>
              <a:gdLst>
                <a:gd name="T0" fmla="*/ 2147483646 w 487"/>
                <a:gd name="T1" fmla="*/ 2147483646 h 139"/>
                <a:gd name="T2" fmla="*/ 2147483646 w 487"/>
                <a:gd name="T3" fmla="*/ 1028474893 h 139"/>
                <a:gd name="T4" fmla="*/ 2147483646 w 487"/>
                <a:gd name="T5" fmla="*/ 578515373 h 139"/>
                <a:gd name="T6" fmla="*/ 2147483646 w 487"/>
                <a:gd name="T7" fmla="*/ 755284182 h 139"/>
                <a:gd name="T8" fmla="*/ 2147483646 w 487"/>
                <a:gd name="T9" fmla="*/ 433888534 h 139"/>
                <a:gd name="T10" fmla="*/ 2147483646 w 487"/>
                <a:gd name="T11" fmla="*/ 144630848 h 139"/>
                <a:gd name="T12" fmla="*/ 2147483646 w 487"/>
                <a:gd name="T13" fmla="*/ 482097481 h 139"/>
                <a:gd name="T14" fmla="*/ 1309679220 w 487"/>
                <a:gd name="T15" fmla="*/ 208906770 h 139"/>
                <a:gd name="T16" fmla="*/ 1868687766 w 487"/>
                <a:gd name="T17" fmla="*/ 610657343 h 139"/>
                <a:gd name="T18" fmla="*/ 0 w 487"/>
                <a:gd name="T19" fmla="*/ 1044541869 h 139"/>
                <a:gd name="T20" fmla="*/ 2147483646 w 487"/>
                <a:gd name="T21" fmla="*/ 2147483646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7" h="139">
                  <a:moveTo>
                    <a:pt x="235" y="139"/>
                  </a:moveTo>
                  <a:cubicBezTo>
                    <a:pt x="487" y="64"/>
                    <a:pt x="487" y="64"/>
                    <a:pt x="487" y="64"/>
                  </a:cubicBezTo>
                  <a:cubicBezTo>
                    <a:pt x="367" y="36"/>
                    <a:pt x="367" y="36"/>
                    <a:pt x="367" y="36"/>
                  </a:cubicBezTo>
                  <a:cubicBezTo>
                    <a:pt x="355" y="45"/>
                    <a:pt x="334" y="55"/>
                    <a:pt x="305" y="47"/>
                  </a:cubicBezTo>
                  <a:cubicBezTo>
                    <a:pt x="277" y="39"/>
                    <a:pt x="307" y="31"/>
                    <a:pt x="328" y="27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42" y="20"/>
                    <a:pt x="118" y="0"/>
                    <a:pt x="82" y="13"/>
                  </a:cubicBezTo>
                  <a:cubicBezTo>
                    <a:pt x="50" y="26"/>
                    <a:pt x="93" y="35"/>
                    <a:pt x="117" y="38"/>
                  </a:cubicBezTo>
                  <a:cubicBezTo>
                    <a:pt x="0" y="65"/>
                    <a:pt x="0" y="65"/>
                    <a:pt x="0" y="65"/>
                  </a:cubicBezTo>
                  <a:lnTo>
                    <a:pt x="235" y="139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稻壳儿小白白(http://dwz.cn/Wu2UP)"/>
            <p:cNvSpPr/>
            <p:nvPr/>
          </p:nvSpPr>
          <p:spPr bwMode="auto">
            <a:xfrm rot="900000">
              <a:off x="2059880" y="2011550"/>
              <a:ext cx="755650" cy="234950"/>
            </a:xfrm>
            <a:custGeom>
              <a:avLst/>
              <a:gdLst>
                <a:gd name="T0" fmla="*/ 1510600324 w 378"/>
                <a:gd name="T1" fmla="*/ 471807714 h 117"/>
                <a:gd name="T2" fmla="*/ 0 w 378"/>
                <a:gd name="T3" fmla="*/ 0 h 117"/>
                <a:gd name="T4" fmla="*/ 1510600324 w 378"/>
                <a:gd name="T5" fmla="*/ 471807714 h 117"/>
                <a:gd name="T6" fmla="*/ 1510600324 w 378"/>
                <a:gd name="T7" fmla="*/ 471807714 h 1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8" h="117">
                  <a:moveTo>
                    <a:pt x="378" y="117"/>
                  </a:moveTo>
                  <a:lnTo>
                    <a:pt x="0" y="0"/>
                  </a:lnTo>
                  <a:lnTo>
                    <a:pt x="378" y="117"/>
                  </a:lnTo>
                  <a:close/>
                </a:path>
              </a:pathLst>
            </a:custGeom>
            <a:solidFill>
              <a:srgbClr val="63CF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稻壳儿小白白(http://dwz.cn/Wu2UP)"/>
            <p:cNvSpPr/>
            <p:nvPr/>
          </p:nvSpPr>
          <p:spPr bwMode="auto">
            <a:xfrm rot="900000">
              <a:off x="1902718" y="2029013"/>
              <a:ext cx="1047750" cy="1417637"/>
            </a:xfrm>
            <a:custGeom>
              <a:avLst/>
              <a:gdLst>
                <a:gd name="T0" fmla="*/ 1311375097 w 262"/>
                <a:gd name="T1" fmla="*/ 2147483646 h 354"/>
                <a:gd name="T2" fmla="*/ 1631222780 w 262"/>
                <a:gd name="T3" fmla="*/ 2147483646 h 354"/>
                <a:gd name="T4" fmla="*/ 2147483646 w 262"/>
                <a:gd name="T5" fmla="*/ 2147483646 h 354"/>
                <a:gd name="T6" fmla="*/ 2147483646 w 262"/>
                <a:gd name="T7" fmla="*/ 2147483646 h 354"/>
                <a:gd name="T8" fmla="*/ 2147483646 w 262"/>
                <a:gd name="T9" fmla="*/ 2147483646 h 354"/>
                <a:gd name="T10" fmla="*/ 2147483646 w 262"/>
                <a:gd name="T11" fmla="*/ 2147483646 h 354"/>
                <a:gd name="T12" fmla="*/ 2147483646 w 262"/>
                <a:gd name="T13" fmla="*/ 946184596 h 354"/>
                <a:gd name="T14" fmla="*/ 0 w 262"/>
                <a:gd name="T15" fmla="*/ 0 h 354"/>
                <a:gd name="T16" fmla="*/ 0 w 262"/>
                <a:gd name="T17" fmla="*/ 2147483646 h 354"/>
                <a:gd name="T18" fmla="*/ 1055496152 w 262"/>
                <a:gd name="T19" fmla="*/ 2147483646 h 354"/>
                <a:gd name="T20" fmla="*/ 1311375097 w 262"/>
                <a:gd name="T21" fmla="*/ 2147483646 h 3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2" h="354">
                  <a:moveTo>
                    <a:pt x="82" y="218"/>
                  </a:moveTo>
                  <a:cubicBezTo>
                    <a:pt x="120" y="210"/>
                    <a:pt x="118" y="288"/>
                    <a:pt x="102" y="314"/>
                  </a:cubicBezTo>
                  <a:cubicBezTo>
                    <a:pt x="191" y="354"/>
                    <a:pt x="191" y="354"/>
                    <a:pt x="191" y="354"/>
                  </a:cubicBezTo>
                  <a:cubicBezTo>
                    <a:pt x="191" y="233"/>
                    <a:pt x="191" y="233"/>
                    <a:pt x="191" y="233"/>
                  </a:cubicBezTo>
                  <a:cubicBezTo>
                    <a:pt x="218" y="251"/>
                    <a:pt x="262" y="270"/>
                    <a:pt x="262" y="223"/>
                  </a:cubicBezTo>
                  <a:cubicBezTo>
                    <a:pt x="262" y="166"/>
                    <a:pt x="214" y="172"/>
                    <a:pt x="191" y="178"/>
                  </a:cubicBezTo>
                  <a:cubicBezTo>
                    <a:pt x="191" y="59"/>
                    <a:pt x="191" y="59"/>
                    <a:pt x="191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66" y="298"/>
                    <a:pt x="66" y="298"/>
                    <a:pt x="66" y="298"/>
                  </a:cubicBezTo>
                  <a:cubicBezTo>
                    <a:pt x="60" y="277"/>
                    <a:pt x="47" y="226"/>
                    <a:pt x="82" y="218"/>
                  </a:cubicBezTo>
                  <a:close/>
                </a:path>
              </a:pathLst>
            </a:custGeom>
            <a:solidFill>
              <a:srgbClr val="FAB30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稻壳儿小白白(http://dwz.cn/Wu2UP)"/>
            <p:cNvSpPr/>
            <p:nvPr/>
          </p:nvSpPr>
          <p:spPr bwMode="auto">
            <a:xfrm rot="900000">
              <a:off x="2523430" y="2435413"/>
              <a:ext cx="939800" cy="1849437"/>
            </a:xfrm>
            <a:custGeom>
              <a:avLst/>
              <a:gdLst>
                <a:gd name="T0" fmla="*/ 0 w 235"/>
                <a:gd name="T1" fmla="*/ 0 h 462"/>
                <a:gd name="T2" fmla="*/ 0 w 235"/>
                <a:gd name="T3" fmla="*/ 1906961696 h 462"/>
                <a:gd name="T4" fmla="*/ 1135518349 w 235"/>
                <a:gd name="T5" fmla="*/ 2147483646 h 462"/>
                <a:gd name="T6" fmla="*/ 0 w 235"/>
                <a:gd name="T7" fmla="*/ 2147483646 h 462"/>
                <a:gd name="T8" fmla="*/ 0 w 235"/>
                <a:gd name="T9" fmla="*/ 2147483646 h 462"/>
                <a:gd name="T10" fmla="*/ 1567334454 w 235"/>
                <a:gd name="T11" fmla="*/ 2147483646 h 462"/>
                <a:gd name="T12" fmla="*/ 1871201787 w 235"/>
                <a:gd name="T13" fmla="*/ 2147483646 h 462"/>
                <a:gd name="T14" fmla="*/ 2147483646 w 235"/>
                <a:gd name="T15" fmla="*/ 2147483646 h 462"/>
                <a:gd name="T16" fmla="*/ 2147483646 w 235"/>
                <a:gd name="T17" fmla="*/ 2147483646 h 462"/>
                <a:gd name="T18" fmla="*/ 2147483646 w 235"/>
                <a:gd name="T19" fmla="*/ 1169816940 h 462"/>
                <a:gd name="T20" fmla="*/ 0 w 235"/>
                <a:gd name="T21" fmla="*/ 0 h 4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35" h="462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23" y="113"/>
                    <a:pt x="71" y="107"/>
                    <a:pt x="71" y="164"/>
                  </a:cubicBezTo>
                  <a:cubicBezTo>
                    <a:pt x="71" y="211"/>
                    <a:pt x="27" y="192"/>
                    <a:pt x="0" y="174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98" y="339"/>
                    <a:pt x="98" y="339"/>
                    <a:pt x="98" y="339"/>
                  </a:cubicBezTo>
                  <a:cubicBezTo>
                    <a:pt x="87" y="365"/>
                    <a:pt x="65" y="430"/>
                    <a:pt x="117" y="447"/>
                  </a:cubicBezTo>
                  <a:cubicBezTo>
                    <a:pt x="161" y="462"/>
                    <a:pt x="151" y="400"/>
                    <a:pt x="140" y="358"/>
                  </a:cubicBezTo>
                  <a:cubicBezTo>
                    <a:pt x="235" y="401"/>
                    <a:pt x="235" y="401"/>
                    <a:pt x="235" y="401"/>
                  </a:cubicBezTo>
                  <a:cubicBezTo>
                    <a:pt x="235" y="73"/>
                    <a:pt x="235" y="73"/>
                    <a:pt x="235" y="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稻壳儿小白白(http://dwz.cn/Wu2UP)"/>
            <p:cNvSpPr/>
            <p:nvPr/>
          </p:nvSpPr>
          <p:spPr bwMode="auto">
            <a:xfrm rot="900000">
              <a:off x="3458468" y="2727513"/>
              <a:ext cx="1350962" cy="1612900"/>
            </a:xfrm>
            <a:custGeom>
              <a:avLst/>
              <a:gdLst>
                <a:gd name="T0" fmla="*/ 0 w 338"/>
                <a:gd name="T1" fmla="*/ 1201338348 h 403"/>
                <a:gd name="T2" fmla="*/ 0 w 338"/>
                <a:gd name="T3" fmla="*/ 2147483646 h 403"/>
                <a:gd name="T4" fmla="*/ 2060832577 w 338"/>
                <a:gd name="T5" fmla="*/ 2147483646 h 403"/>
                <a:gd name="T6" fmla="*/ 1741322070 w 338"/>
                <a:gd name="T7" fmla="*/ 2147483646 h 403"/>
                <a:gd name="T8" fmla="*/ 2147483646 w 338"/>
                <a:gd name="T9" fmla="*/ 2147483646 h 403"/>
                <a:gd name="T10" fmla="*/ 2147483646 w 338"/>
                <a:gd name="T11" fmla="*/ 2147483646 h 403"/>
                <a:gd name="T12" fmla="*/ 2147483646 w 338"/>
                <a:gd name="T13" fmla="*/ 2147483646 h 403"/>
                <a:gd name="T14" fmla="*/ 2147483646 w 338"/>
                <a:gd name="T15" fmla="*/ 2147483646 h 403"/>
                <a:gd name="T16" fmla="*/ 2147483646 w 338"/>
                <a:gd name="T17" fmla="*/ 2147483646 h 403"/>
                <a:gd name="T18" fmla="*/ 2147483646 w 338"/>
                <a:gd name="T19" fmla="*/ 1938161496 h 403"/>
                <a:gd name="T20" fmla="*/ 2147483646 w 338"/>
                <a:gd name="T21" fmla="*/ 2034271126 h 403"/>
                <a:gd name="T22" fmla="*/ 2147483646 w 338"/>
                <a:gd name="T23" fmla="*/ 0 h 403"/>
                <a:gd name="T24" fmla="*/ 2147483646 w 338"/>
                <a:gd name="T25" fmla="*/ 0 h 403"/>
                <a:gd name="T26" fmla="*/ 0 w 338"/>
                <a:gd name="T27" fmla="*/ 1201338348 h 4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8" h="403">
                  <a:moveTo>
                    <a:pt x="0" y="75"/>
                  </a:moveTo>
                  <a:cubicBezTo>
                    <a:pt x="0" y="403"/>
                    <a:pt x="0" y="403"/>
                    <a:pt x="0" y="403"/>
                  </a:cubicBezTo>
                  <a:cubicBezTo>
                    <a:pt x="129" y="349"/>
                    <a:pt x="129" y="349"/>
                    <a:pt x="129" y="349"/>
                  </a:cubicBezTo>
                  <a:cubicBezTo>
                    <a:pt x="123" y="339"/>
                    <a:pt x="110" y="315"/>
                    <a:pt x="109" y="297"/>
                  </a:cubicBezTo>
                  <a:cubicBezTo>
                    <a:pt x="108" y="281"/>
                    <a:pt x="114" y="245"/>
                    <a:pt x="145" y="243"/>
                  </a:cubicBezTo>
                  <a:cubicBezTo>
                    <a:pt x="179" y="241"/>
                    <a:pt x="179" y="264"/>
                    <a:pt x="179" y="283"/>
                  </a:cubicBezTo>
                  <a:cubicBezTo>
                    <a:pt x="180" y="297"/>
                    <a:pt x="173" y="322"/>
                    <a:pt x="170" y="33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170"/>
                    <a:pt x="252" y="170"/>
                    <a:pt x="252" y="170"/>
                  </a:cubicBezTo>
                  <a:cubicBezTo>
                    <a:pt x="281" y="173"/>
                    <a:pt x="338" y="175"/>
                    <a:pt x="331" y="121"/>
                  </a:cubicBezTo>
                  <a:cubicBezTo>
                    <a:pt x="325" y="74"/>
                    <a:pt x="275" y="109"/>
                    <a:pt x="252" y="127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2" y="0"/>
                    <a:pt x="252" y="0"/>
                    <a:pt x="252" y="0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稻壳儿小白白(http://dwz.cn/Wu2UP)"/>
            <p:cNvSpPr/>
            <p:nvPr/>
          </p:nvSpPr>
          <p:spPr bwMode="auto">
            <a:xfrm rot="900000">
              <a:off x="3896618" y="3705413"/>
              <a:ext cx="1135062" cy="1504950"/>
            </a:xfrm>
            <a:custGeom>
              <a:avLst/>
              <a:gdLst>
                <a:gd name="T0" fmla="*/ 2147483646 w 284"/>
                <a:gd name="T1" fmla="*/ 2018546208 h 376"/>
                <a:gd name="T2" fmla="*/ 2147483646 w 284"/>
                <a:gd name="T3" fmla="*/ 704888961 h 376"/>
                <a:gd name="T4" fmla="*/ 1357753970 w 284"/>
                <a:gd name="T5" fmla="*/ 1329679360 h 376"/>
                <a:gd name="T6" fmla="*/ 1357753970 w 284"/>
                <a:gd name="T7" fmla="*/ 2147483646 h 376"/>
                <a:gd name="T8" fmla="*/ 1389703568 w 284"/>
                <a:gd name="T9" fmla="*/ 2147483646 h 376"/>
                <a:gd name="T10" fmla="*/ 1357753970 w 284"/>
                <a:gd name="T11" fmla="*/ 2147483646 h 376"/>
                <a:gd name="T12" fmla="*/ 319471993 w 284"/>
                <a:gd name="T13" fmla="*/ 2147483646 h 376"/>
                <a:gd name="T14" fmla="*/ 1357753970 w 284"/>
                <a:gd name="T15" fmla="*/ 2147483646 h 376"/>
                <a:gd name="T16" fmla="*/ 1389703568 w 284"/>
                <a:gd name="T17" fmla="*/ 2147483646 h 376"/>
                <a:gd name="T18" fmla="*/ 1357753970 w 284"/>
                <a:gd name="T19" fmla="*/ 2147483646 h 376"/>
                <a:gd name="T20" fmla="*/ 1357753970 w 284"/>
                <a:gd name="T21" fmla="*/ 2147483646 h 376"/>
                <a:gd name="T22" fmla="*/ 2147483646 w 284"/>
                <a:gd name="T23" fmla="*/ 2147483646 h 376"/>
                <a:gd name="T24" fmla="*/ 2147483646 w 284"/>
                <a:gd name="T25" fmla="*/ 0 h 376"/>
                <a:gd name="T26" fmla="*/ 2147483646 w 284"/>
                <a:gd name="T27" fmla="*/ 480607384 h 376"/>
                <a:gd name="T28" fmla="*/ 2147483646 w 284"/>
                <a:gd name="T29" fmla="*/ 2018546208 h 3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4" h="376">
                  <a:moveTo>
                    <a:pt x="199" y="126"/>
                  </a:moveTo>
                  <a:cubicBezTo>
                    <a:pt x="157" y="127"/>
                    <a:pt x="170" y="73"/>
                    <a:pt x="180" y="44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208"/>
                    <a:pt x="85" y="208"/>
                    <a:pt x="85" y="208"/>
                  </a:cubicBezTo>
                  <a:cubicBezTo>
                    <a:pt x="86" y="208"/>
                    <a:pt x="87" y="209"/>
                    <a:pt x="87" y="209"/>
                  </a:cubicBezTo>
                  <a:cubicBezTo>
                    <a:pt x="87" y="209"/>
                    <a:pt x="86" y="208"/>
                    <a:pt x="85" y="208"/>
                  </a:cubicBezTo>
                  <a:cubicBezTo>
                    <a:pt x="73" y="205"/>
                    <a:pt x="39" y="200"/>
                    <a:pt x="20" y="247"/>
                  </a:cubicBezTo>
                  <a:cubicBezTo>
                    <a:pt x="0" y="298"/>
                    <a:pt x="60" y="316"/>
                    <a:pt x="85" y="265"/>
                  </a:cubicBezTo>
                  <a:cubicBezTo>
                    <a:pt x="87" y="261"/>
                    <a:pt x="87" y="260"/>
                    <a:pt x="87" y="260"/>
                  </a:cubicBezTo>
                  <a:cubicBezTo>
                    <a:pt x="87" y="260"/>
                    <a:pt x="87" y="261"/>
                    <a:pt x="85" y="265"/>
                  </a:cubicBezTo>
                  <a:cubicBezTo>
                    <a:pt x="85" y="376"/>
                    <a:pt x="85" y="376"/>
                    <a:pt x="85" y="376"/>
                  </a:cubicBezTo>
                  <a:cubicBezTo>
                    <a:pt x="284" y="258"/>
                    <a:pt x="284" y="258"/>
                    <a:pt x="284" y="25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14" y="30"/>
                    <a:pt x="214" y="30"/>
                    <a:pt x="214" y="30"/>
                  </a:cubicBezTo>
                  <a:cubicBezTo>
                    <a:pt x="224" y="60"/>
                    <a:pt x="245" y="124"/>
                    <a:pt x="199" y="126"/>
                  </a:cubicBezTo>
                  <a:close/>
                </a:path>
              </a:pathLst>
            </a:custGeom>
            <a:solidFill>
              <a:srgbClr val="DE3F0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稻壳儿小白白(http://dwz.cn/Wu2UP)"/>
            <p:cNvSpPr/>
            <p:nvPr/>
          </p:nvSpPr>
          <p:spPr bwMode="auto">
            <a:xfrm rot="900000">
              <a:off x="4501455" y="2686238"/>
              <a:ext cx="795338" cy="1608137"/>
            </a:xfrm>
            <a:custGeom>
              <a:avLst/>
              <a:gdLst>
                <a:gd name="T0" fmla="*/ 2147483646 w 199"/>
                <a:gd name="T1" fmla="*/ 0 h 401"/>
                <a:gd name="T2" fmla="*/ 2147483646 w 199"/>
                <a:gd name="T3" fmla="*/ 0 h 401"/>
                <a:gd name="T4" fmla="*/ 0 w 199"/>
                <a:gd name="T5" fmla="*/ 948877026 h 401"/>
                <a:gd name="T6" fmla="*/ 0 w 199"/>
                <a:gd name="T7" fmla="*/ 948877026 h 401"/>
                <a:gd name="T8" fmla="*/ 0 w 199"/>
                <a:gd name="T9" fmla="*/ 2147483646 h 401"/>
                <a:gd name="T10" fmla="*/ 1261897659 w 199"/>
                <a:gd name="T11" fmla="*/ 2147483646 h 401"/>
                <a:gd name="T12" fmla="*/ 0 w 199"/>
                <a:gd name="T13" fmla="*/ 2147483646 h 401"/>
                <a:gd name="T14" fmla="*/ 0 w 199"/>
                <a:gd name="T15" fmla="*/ 2147483646 h 401"/>
                <a:gd name="T16" fmla="*/ 1517472931 w 199"/>
                <a:gd name="T17" fmla="*/ 2147483646 h 401"/>
                <a:gd name="T18" fmla="*/ 1820968316 w 199"/>
                <a:gd name="T19" fmla="*/ 2147483646 h 401"/>
                <a:gd name="T20" fmla="*/ 2060568884 w 199"/>
                <a:gd name="T21" fmla="*/ 2147483646 h 401"/>
                <a:gd name="T22" fmla="*/ 2147483646 w 199"/>
                <a:gd name="T23" fmla="*/ 2147483646 h 401"/>
                <a:gd name="T24" fmla="*/ 2147483646 w 199"/>
                <a:gd name="T25" fmla="*/ 0 h 401"/>
                <a:gd name="T26" fmla="*/ 2147483646 w 199"/>
                <a:gd name="T27" fmla="*/ 0 h 4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9" h="401">
                  <a:moveTo>
                    <a:pt x="198" y="0"/>
                  </a:moveTo>
                  <a:cubicBezTo>
                    <a:pt x="199" y="0"/>
                    <a:pt x="199" y="0"/>
                    <a:pt x="199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23" y="168"/>
                    <a:pt x="73" y="133"/>
                    <a:pt x="79" y="180"/>
                  </a:cubicBezTo>
                  <a:cubicBezTo>
                    <a:pt x="86" y="234"/>
                    <a:pt x="29" y="232"/>
                    <a:pt x="0" y="229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95" y="318"/>
                    <a:pt x="95" y="318"/>
                    <a:pt x="95" y="318"/>
                  </a:cubicBezTo>
                  <a:cubicBezTo>
                    <a:pt x="85" y="347"/>
                    <a:pt x="72" y="401"/>
                    <a:pt x="114" y="400"/>
                  </a:cubicBezTo>
                  <a:cubicBezTo>
                    <a:pt x="160" y="398"/>
                    <a:pt x="139" y="334"/>
                    <a:pt x="129" y="304"/>
                  </a:cubicBezTo>
                  <a:cubicBezTo>
                    <a:pt x="199" y="274"/>
                    <a:pt x="199" y="274"/>
                    <a:pt x="199" y="274"/>
                  </a:cubicBezTo>
                  <a:cubicBezTo>
                    <a:pt x="199" y="0"/>
                    <a:pt x="199" y="0"/>
                    <a:pt x="199" y="0"/>
                  </a:cubicBezTo>
                  <a:lnTo>
                    <a:pt x="19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稻壳儿小白白(http://dwz.cn/Wu2UP)"/>
            <p:cNvSpPr/>
            <p:nvPr/>
          </p:nvSpPr>
          <p:spPr bwMode="auto">
            <a:xfrm rot="900000">
              <a:off x="1643955" y="2798950"/>
              <a:ext cx="763588" cy="1770063"/>
            </a:xfrm>
            <a:custGeom>
              <a:avLst/>
              <a:gdLst>
                <a:gd name="T0" fmla="*/ 1949895918 w 191"/>
                <a:gd name="T1" fmla="*/ 2147483646 h 442"/>
                <a:gd name="T2" fmla="*/ 2147483646 w 191"/>
                <a:gd name="T3" fmla="*/ 2147483646 h 442"/>
                <a:gd name="T4" fmla="*/ 2147483646 w 191"/>
                <a:gd name="T5" fmla="*/ 2147483646 h 442"/>
                <a:gd name="T6" fmla="*/ 1630240391 w 191"/>
                <a:gd name="T7" fmla="*/ 1667883911 h 442"/>
                <a:gd name="T8" fmla="*/ 1310584863 w 191"/>
                <a:gd name="T9" fmla="*/ 128297530 h 442"/>
                <a:gd name="T10" fmla="*/ 1054862840 w 191"/>
                <a:gd name="T11" fmla="*/ 1411288850 h 442"/>
                <a:gd name="T12" fmla="*/ 0 w 191"/>
                <a:gd name="T13" fmla="*/ 930168107 h 442"/>
                <a:gd name="T14" fmla="*/ 0 w 191"/>
                <a:gd name="T15" fmla="*/ 2147483646 h 442"/>
                <a:gd name="T16" fmla="*/ 2147483646 w 191"/>
                <a:gd name="T17" fmla="*/ 2147483646 h 442"/>
                <a:gd name="T18" fmla="*/ 2147483646 w 191"/>
                <a:gd name="T19" fmla="*/ 2147483646 h 442"/>
                <a:gd name="T20" fmla="*/ 1949895918 w 191"/>
                <a:gd name="T21" fmla="*/ 2147483646 h 4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91" h="442">
                  <a:moveTo>
                    <a:pt x="122" y="253"/>
                  </a:moveTo>
                  <a:cubicBezTo>
                    <a:pt x="137" y="210"/>
                    <a:pt x="175" y="248"/>
                    <a:pt x="191" y="268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102" y="104"/>
                    <a:pt x="102" y="104"/>
                    <a:pt x="102" y="104"/>
                  </a:cubicBezTo>
                  <a:cubicBezTo>
                    <a:pt x="118" y="78"/>
                    <a:pt x="120" y="0"/>
                    <a:pt x="82" y="8"/>
                  </a:cubicBezTo>
                  <a:cubicBezTo>
                    <a:pt x="47" y="16"/>
                    <a:pt x="60" y="67"/>
                    <a:pt x="66" y="8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191" y="442"/>
                    <a:pt x="191" y="442"/>
                    <a:pt x="191" y="442"/>
                  </a:cubicBezTo>
                  <a:cubicBezTo>
                    <a:pt x="191" y="316"/>
                    <a:pt x="191" y="316"/>
                    <a:pt x="191" y="316"/>
                  </a:cubicBezTo>
                  <a:cubicBezTo>
                    <a:pt x="167" y="322"/>
                    <a:pt x="105" y="299"/>
                    <a:pt x="122" y="253"/>
                  </a:cubicBezTo>
                  <a:close/>
                </a:path>
              </a:pathLst>
            </a:custGeom>
            <a:solidFill>
              <a:srgbClr val="DE3F0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稻壳儿小白白(http://dwz.cn/Wu2UP)"/>
            <p:cNvSpPr/>
            <p:nvPr/>
          </p:nvSpPr>
          <p:spPr bwMode="auto">
            <a:xfrm rot="900000">
              <a:off x="1890018" y="3530788"/>
              <a:ext cx="1284287" cy="1774825"/>
            </a:xfrm>
            <a:custGeom>
              <a:avLst/>
              <a:gdLst>
                <a:gd name="T0" fmla="*/ 2147483646 w 321"/>
                <a:gd name="T1" fmla="*/ 1011217561 h 443"/>
                <a:gd name="T2" fmla="*/ 2147483646 w 321"/>
                <a:gd name="T3" fmla="*/ 2147483646 h 443"/>
                <a:gd name="T4" fmla="*/ 2147483646 w 321"/>
                <a:gd name="T5" fmla="*/ 706248140 h 443"/>
                <a:gd name="T6" fmla="*/ 1376615633 w 321"/>
                <a:gd name="T7" fmla="*/ 0 h 443"/>
                <a:gd name="T8" fmla="*/ 1376615633 w 321"/>
                <a:gd name="T9" fmla="*/ 1990332024 h 443"/>
                <a:gd name="T10" fmla="*/ 272120811 w 321"/>
                <a:gd name="T11" fmla="*/ 1749564793 h 443"/>
                <a:gd name="T12" fmla="*/ 1376615633 w 321"/>
                <a:gd name="T13" fmla="*/ 2147483646 h 443"/>
                <a:gd name="T14" fmla="*/ 1376615633 w 321"/>
                <a:gd name="T15" fmla="*/ 2147483646 h 443"/>
                <a:gd name="T16" fmla="*/ 2147483646 w 321"/>
                <a:gd name="T17" fmla="*/ 2147483646 h 443"/>
                <a:gd name="T18" fmla="*/ 2147483646 w 321"/>
                <a:gd name="T19" fmla="*/ 1701412148 h 443"/>
                <a:gd name="T20" fmla="*/ 2147483646 w 321"/>
                <a:gd name="T21" fmla="*/ 1011217561 h 4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1" h="443">
                  <a:moveTo>
                    <a:pt x="226" y="63"/>
                  </a:moveTo>
                  <a:cubicBezTo>
                    <a:pt x="237" y="105"/>
                    <a:pt x="247" y="167"/>
                    <a:pt x="203" y="152"/>
                  </a:cubicBezTo>
                  <a:cubicBezTo>
                    <a:pt x="151" y="135"/>
                    <a:pt x="173" y="70"/>
                    <a:pt x="184" y="44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70" y="104"/>
                    <a:pt x="32" y="66"/>
                    <a:pt x="17" y="109"/>
                  </a:cubicBezTo>
                  <a:cubicBezTo>
                    <a:pt x="0" y="155"/>
                    <a:pt x="62" y="178"/>
                    <a:pt x="86" y="172"/>
                  </a:cubicBezTo>
                  <a:cubicBezTo>
                    <a:pt x="86" y="298"/>
                    <a:pt x="86" y="298"/>
                    <a:pt x="86" y="298"/>
                  </a:cubicBezTo>
                  <a:cubicBezTo>
                    <a:pt x="321" y="443"/>
                    <a:pt x="321" y="443"/>
                    <a:pt x="321" y="443"/>
                  </a:cubicBezTo>
                  <a:cubicBezTo>
                    <a:pt x="321" y="106"/>
                    <a:pt x="321" y="106"/>
                    <a:pt x="321" y="106"/>
                  </a:cubicBezTo>
                  <a:lnTo>
                    <a:pt x="226" y="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9" name="稻壳儿小白白(http://dwz.cn/Wu2UP)"/>
          <p:cNvGrpSpPr/>
          <p:nvPr/>
        </p:nvGrpSpPr>
        <p:grpSpPr bwMode="auto">
          <a:xfrm flipH="1">
            <a:off x="2917942" y="2771806"/>
            <a:ext cx="1829510" cy="515937"/>
            <a:chOff x="0" y="0"/>
            <a:chExt cx="1606953" cy="515155"/>
          </a:xfrm>
        </p:grpSpPr>
        <p:cxnSp>
          <p:nvCxnSpPr>
            <p:cNvPr id="20" name="稻壳儿小白白(http://dwz.cn/Wu2UP)@|9FFC:0|FBC:0|LFC:14277081|LBC:16777215"/>
            <p:cNvCxnSpPr>
              <a:cxnSpLocks noChangeShapeType="1"/>
            </p:cNvCxnSpPr>
            <p:nvPr/>
          </p:nvCxnSpPr>
          <p:spPr bwMode="auto">
            <a:xfrm flipV="1">
              <a:off x="0" y="0"/>
              <a:ext cx="220663" cy="515155"/>
            </a:xfrm>
            <a:prstGeom prst="line">
              <a:avLst/>
            </a:prstGeom>
            <a:noFill/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稻壳儿小白白(http://dwz.cn/Wu2UP)@|9FFC:0|FBC:0|LFC:14277081|LBC:16777215"/>
            <p:cNvCxnSpPr>
              <a:cxnSpLocks noChangeShapeType="1"/>
            </p:cNvCxnSpPr>
            <p:nvPr/>
          </p:nvCxnSpPr>
          <p:spPr bwMode="auto">
            <a:xfrm>
              <a:off x="220663" y="3591"/>
              <a:ext cx="1386290" cy="0"/>
            </a:xfrm>
            <a:prstGeom prst="line">
              <a:avLst/>
            </a:prstGeom>
            <a:noFill/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稻壳儿小白白(http://dwz.cn/Wu2UP)"/>
          <p:cNvGrpSpPr/>
          <p:nvPr/>
        </p:nvGrpSpPr>
        <p:grpSpPr bwMode="auto">
          <a:xfrm>
            <a:off x="6078204" y="1590714"/>
            <a:ext cx="1606550" cy="514350"/>
            <a:chOff x="0" y="0"/>
            <a:chExt cx="1606953" cy="515155"/>
          </a:xfrm>
        </p:grpSpPr>
        <p:cxnSp>
          <p:nvCxnSpPr>
            <p:cNvPr id="23" name="稻壳儿小白白(http://dwz.cn/Wu2UP)@|9FFC:0|FBC:0|LFC:14277081|LBC:16777215"/>
            <p:cNvCxnSpPr>
              <a:cxnSpLocks noChangeShapeType="1"/>
            </p:cNvCxnSpPr>
            <p:nvPr/>
          </p:nvCxnSpPr>
          <p:spPr bwMode="auto">
            <a:xfrm flipV="1">
              <a:off x="0" y="0"/>
              <a:ext cx="220663" cy="515155"/>
            </a:xfrm>
            <a:prstGeom prst="line">
              <a:avLst/>
            </a:prstGeom>
            <a:noFill/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稻壳儿小白白(http://dwz.cn/Wu2UP)@|9FFC:0|FBC:0|LFC:14277081|LBC:16777215"/>
            <p:cNvCxnSpPr>
              <a:cxnSpLocks noChangeShapeType="1"/>
            </p:cNvCxnSpPr>
            <p:nvPr/>
          </p:nvCxnSpPr>
          <p:spPr bwMode="auto">
            <a:xfrm>
              <a:off x="220663" y="3591"/>
              <a:ext cx="1386290" cy="0"/>
            </a:xfrm>
            <a:prstGeom prst="line">
              <a:avLst/>
            </a:prstGeom>
            <a:noFill/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稻壳儿小白白(http://dwz.cn/Wu2UP)"/>
          <p:cNvSpPr txBox="1">
            <a:spLocks noChangeArrowheads="1"/>
          </p:cNvSpPr>
          <p:nvPr/>
        </p:nvSpPr>
        <p:spPr bwMode="auto">
          <a:xfrm>
            <a:off x="8312785" y="1087120"/>
            <a:ext cx="165608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005392"/>
                </a:solidFill>
                <a:sym typeface="Arial" panose="020B0604020202020204" pitchFamily="34" charset="0"/>
              </a:rPr>
              <a:t>绩效</a:t>
            </a:r>
            <a:endParaRPr lang="en-US" altLang="zh-CN" sz="2800" b="1" dirty="0">
              <a:solidFill>
                <a:srgbClr val="005392"/>
              </a:solidFill>
              <a:sym typeface="Arial" panose="020B060402020202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95556" y="2172805"/>
            <a:ext cx="2249049" cy="826102"/>
            <a:chOff x="9779474" y="3723356"/>
            <a:chExt cx="1869527" cy="826102"/>
          </a:xfrm>
        </p:grpSpPr>
        <p:sp>
          <p:nvSpPr>
            <p:cNvPr id="2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0210828" y="3723356"/>
              <a:ext cx="1376363" cy="430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005392"/>
                  </a:solidFill>
                  <a:sym typeface="Arial" panose="020B0604020202020204" pitchFamily="34" charset="0"/>
                </a:rPr>
                <a:t>底薪</a:t>
              </a:r>
              <a:endParaRPr lang="en-US" altLang="zh-CN" sz="2800" b="1" dirty="0">
                <a:solidFill>
                  <a:srgbClr val="005392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9779474" y="4237038"/>
              <a:ext cx="1869527" cy="312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1200" dirty="0"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32" name="稻壳儿小白白(http://dwz.cn/Wu2UP)"/>
          <p:cNvSpPr txBox="1">
            <a:spLocks noChangeArrowheads="1"/>
          </p:cNvSpPr>
          <p:nvPr/>
        </p:nvSpPr>
        <p:spPr bwMode="auto">
          <a:xfrm>
            <a:off x="8692515" y="3530600"/>
            <a:ext cx="165608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005392"/>
                </a:solidFill>
                <a:sym typeface="Arial" panose="020B0604020202020204" pitchFamily="34" charset="0"/>
              </a:rPr>
              <a:t>奖金</a:t>
            </a:r>
            <a:endParaRPr lang="en-US" altLang="zh-CN" sz="2800" b="1" dirty="0">
              <a:solidFill>
                <a:srgbClr val="005392"/>
              </a:solidFill>
              <a:sym typeface="Arial" panose="020B0604020202020204" pitchFamily="34" charset="0"/>
            </a:endParaRPr>
          </a:p>
        </p:txBody>
      </p:sp>
      <p:grpSp>
        <p:nvGrpSpPr>
          <p:cNvPr id="34" name="稻壳儿小白白(http://dwz.cn/Wu2UP)"/>
          <p:cNvGrpSpPr/>
          <p:nvPr/>
        </p:nvGrpSpPr>
        <p:grpSpPr bwMode="auto">
          <a:xfrm flipV="1">
            <a:off x="6643415" y="3730011"/>
            <a:ext cx="1606550" cy="586149"/>
            <a:chOff x="0" y="0"/>
            <a:chExt cx="1606953" cy="515155"/>
          </a:xfrm>
        </p:grpSpPr>
        <p:cxnSp>
          <p:nvCxnSpPr>
            <p:cNvPr id="35" name="稻壳儿小白白(http://dwz.cn/Wu2UP)@|9FFC:0|FBC:0|LFC:14277081|LBC:16777215"/>
            <p:cNvCxnSpPr>
              <a:cxnSpLocks noChangeShapeType="1"/>
            </p:cNvCxnSpPr>
            <p:nvPr/>
          </p:nvCxnSpPr>
          <p:spPr bwMode="auto">
            <a:xfrm flipV="1">
              <a:off x="0" y="0"/>
              <a:ext cx="220663" cy="515155"/>
            </a:xfrm>
            <a:prstGeom prst="line">
              <a:avLst/>
            </a:prstGeom>
            <a:noFill/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稻壳儿小白白(http://dwz.cn/Wu2UP)@|9FFC:0|FBC:0|LFC:14277081|LBC:16777215"/>
            <p:cNvCxnSpPr>
              <a:cxnSpLocks noChangeShapeType="1"/>
            </p:cNvCxnSpPr>
            <p:nvPr/>
          </p:nvCxnSpPr>
          <p:spPr bwMode="auto">
            <a:xfrm>
              <a:off x="220663" y="3591"/>
              <a:ext cx="1386290" cy="0"/>
            </a:xfrm>
            <a:prstGeom prst="line">
              <a:avLst/>
            </a:prstGeom>
            <a:noFill/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7" name="Oval 65"/>
          <p:cNvSpPr>
            <a:spLocks noChangeArrowheads="1"/>
          </p:cNvSpPr>
          <p:nvPr/>
        </p:nvSpPr>
        <p:spPr bwMode="auto">
          <a:xfrm>
            <a:off x="3240967" y="5351304"/>
            <a:ext cx="4443787" cy="732305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lumMod val="75000"/>
                  <a:lumOff val="25000"/>
                </a:sysClr>
              </a:gs>
              <a:gs pos="100000">
                <a:srgbClr val="EEECE1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8" name="稻壳儿小白白(http://dwz.cn/Wu2UP)"/>
          <p:cNvGrpSpPr/>
          <p:nvPr/>
        </p:nvGrpSpPr>
        <p:grpSpPr bwMode="auto">
          <a:xfrm rot="10800000" flipH="1">
            <a:off x="3488172" y="4578381"/>
            <a:ext cx="1829510" cy="515937"/>
            <a:chOff x="0" y="0"/>
            <a:chExt cx="1606953" cy="515155"/>
          </a:xfrm>
        </p:grpSpPr>
        <p:cxnSp>
          <p:nvCxnSpPr>
            <p:cNvPr id="39" name="稻壳儿小白白(http://dwz.cn/Wu2UP)@|9FFC:0|FBC:0|LFC:14277081|LBC:16777215"/>
            <p:cNvCxnSpPr>
              <a:cxnSpLocks noChangeShapeType="1"/>
            </p:cNvCxnSpPr>
            <p:nvPr/>
          </p:nvCxnSpPr>
          <p:spPr bwMode="auto">
            <a:xfrm flipV="1">
              <a:off x="0" y="0"/>
              <a:ext cx="220663" cy="515155"/>
            </a:xfrm>
            <a:prstGeom prst="line">
              <a:avLst/>
            </a:prstGeom>
            <a:noFill/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稻壳儿小白白(http://dwz.cn/Wu2UP)@|9FFC:0|FBC:0|LFC:14277081|LBC:16777215"/>
            <p:cNvCxnSpPr>
              <a:cxnSpLocks noChangeShapeType="1"/>
            </p:cNvCxnSpPr>
            <p:nvPr/>
          </p:nvCxnSpPr>
          <p:spPr bwMode="auto">
            <a:xfrm>
              <a:off x="220663" y="3591"/>
              <a:ext cx="1386290" cy="0"/>
            </a:xfrm>
            <a:prstGeom prst="line">
              <a:avLst/>
            </a:prstGeom>
            <a:noFill/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组合 43"/>
          <p:cNvGrpSpPr/>
          <p:nvPr/>
        </p:nvGrpSpPr>
        <p:grpSpPr>
          <a:xfrm>
            <a:off x="1121641" y="4166070"/>
            <a:ext cx="2249049" cy="826102"/>
            <a:chOff x="9779474" y="3723356"/>
            <a:chExt cx="1869527" cy="826102"/>
          </a:xfrm>
        </p:grpSpPr>
        <p:sp>
          <p:nvSpPr>
            <p:cNvPr id="4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0210828" y="3723356"/>
              <a:ext cx="1376363" cy="430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005392"/>
                  </a:solidFill>
                  <a:sym typeface="Arial" panose="020B0604020202020204" pitchFamily="34" charset="0"/>
                </a:rPr>
                <a:t>提成</a:t>
              </a:r>
              <a:endParaRPr lang="zh-CN" altLang="en-US" sz="2800" b="1" dirty="0">
                <a:solidFill>
                  <a:srgbClr val="005392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9779474" y="4237038"/>
              <a:ext cx="1869527" cy="312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1200" dirty="0"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14477" y="89248"/>
            <a:ext cx="228939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员工福利</a:t>
            </a:r>
            <a:endParaRPr lang="en-US" altLang="zh-CN" sz="3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461">
            <a:off x="794073" y="3607662"/>
            <a:ext cx="2848933" cy="284893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2891803" y="3038466"/>
            <a:ext cx="665834" cy="66583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355600" dist="304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224720" y="1772816"/>
            <a:ext cx="881858" cy="881858"/>
          </a:xfrm>
          <a:prstGeom prst="ellipse">
            <a:avLst/>
          </a:prstGeom>
          <a:solidFill>
            <a:srgbClr val="005392"/>
          </a:solidFill>
          <a:ln>
            <a:noFill/>
          </a:ln>
          <a:effectLst>
            <a:outerShdw blurRad="355600" dist="304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985578" y="2699559"/>
            <a:ext cx="1368152" cy="1368152"/>
          </a:xfrm>
          <a:prstGeom prst="ellipse">
            <a:avLst/>
          </a:prstGeom>
          <a:solidFill>
            <a:srgbClr val="DE3F00"/>
          </a:solidFill>
          <a:ln>
            <a:noFill/>
          </a:ln>
          <a:effectLst>
            <a:outerShdw blurRad="355600" dist="304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免费宿舍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439975" y="1109129"/>
            <a:ext cx="1327374" cy="132737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355600" dist="304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交通补贴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767347" y="2015482"/>
            <a:ext cx="1809081" cy="1809081"/>
          </a:xfrm>
          <a:prstGeom prst="ellipse">
            <a:avLst/>
          </a:prstGeom>
          <a:solidFill>
            <a:srgbClr val="005392"/>
          </a:solidFill>
          <a:ln>
            <a:noFill/>
          </a:ln>
          <a:effectLst>
            <a:outerShdw blurRad="355600" dist="304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员工食堂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321425" y="640715"/>
            <a:ext cx="1016635" cy="1132205"/>
          </a:xfrm>
          <a:prstGeom prst="ellipse">
            <a:avLst/>
          </a:prstGeom>
          <a:solidFill>
            <a:srgbClr val="FAB300"/>
          </a:solidFill>
          <a:ln>
            <a:noFill/>
          </a:ln>
          <a:effectLst>
            <a:outerShdw blurRad="355600" dist="304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节日福利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7765861" y="856024"/>
            <a:ext cx="2515359" cy="251535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355600" dist="304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五险一金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338057" y="3494627"/>
            <a:ext cx="1809081" cy="1809081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355600" dist="304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培训学习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281072" y="3824564"/>
            <a:ext cx="1368152" cy="1368152"/>
          </a:xfrm>
          <a:prstGeom prst="ellipse">
            <a:avLst/>
          </a:prstGeom>
          <a:solidFill>
            <a:srgbClr val="FAB300"/>
          </a:solidFill>
          <a:ln>
            <a:noFill/>
          </a:ln>
          <a:effectLst>
            <a:outerShdw blurRad="355600" dist="304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住房补贴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559262" y="3206257"/>
            <a:ext cx="1245523" cy="1245523"/>
          </a:xfrm>
          <a:prstGeom prst="ellipse">
            <a:avLst/>
          </a:prstGeom>
          <a:solidFill>
            <a:srgbClr val="DE3F00"/>
          </a:solidFill>
          <a:ln>
            <a:noFill/>
          </a:ln>
          <a:effectLst>
            <a:outerShdw blurRad="355600" dist="304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通讯补贴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9395042" y="4598977"/>
            <a:ext cx="547828" cy="547828"/>
          </a:xfrm>
          <a:prstGeom prst="ellipse">
            <a:avLst/>
          </a:prstGeom>
          <a:solidFill>
            <a:srgbClr val="FAB300"/>
          </a:solidFill>
          <a:ln>
            <a:noFill/>
          </a:ln>
          <a:effectLst>
            <a:outerShdw blurRad="355600" dist="304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458656">
            <a:off x="3297607" y="3457552"/>
            <a:ext cx="1740394" cy="960917"/>
            <a:chOff x="3492500" y="3565525"/>
            <a:chExt cx="2222500" cy="835025"/>
          </a:xfrm>
          <a:solidFill>
            <a:srgbClr val="0070C0"/>
          </a:solidFill>
        </p:grpSpPr>
        <p:sp>
          <p:nvSpPr>
            <p:cNvPr id="3" name="任意多边形 2"/>
            <p:cNvSpPr/>
            <p:nvPr/>
          </p:nvSpPr>
          <p:spPr>
            <a:xfrm>
              <a:off x="3492500" y="4006850"/>
              <a:ext cx="161925" cy="393700"/>
            </a:xfrm>
            <a:custGeom>
              <a:avLst/>
              <a:gdLst>
                <a:gd name="connsiteX0" fmla="*/ 0 w 161925"/>
                <a:gd name="connsiteY0" fmla="*/ 0 h 393700"/>
                <a:gd name="connsiteX1" fmla="*/ 0 w 161925"/>
                <a:gd name="connsiteY1" fmla="*/ 161925 h 393700"/>
                <a:gd name="connsiteX2" fmla="*/ 155575 w 161925"/>
                <a:gd name="connsiteY2" fmla="*/ 393700 h 393700"/>
                <a:gd name="connsiteX3" fmla="*/ 161925 w 161925"/>
                <a:gd name="connsiteY3" fmla="*/ 231775 h 393700"/>
                <a:gd name="connsiteX4" fmla="*/ 0 w 161925"/>
                <a:gd name="connsiteY4" fmla="*/ 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393700">
                  <a:moveTo>
                    <a:pt x="0" y="0"/>
                  </a:moveTo>
                  <a:lnTo>
                    <a:pt x="0" y="161925"/>
                  </a:lnTo>
                  <a:lnTo>
                    <a:pt x="155575" y="393700"/>
                  </a:lnTo>
                  <a:lnTo>
                    <a:pt x="161925" y="23177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5149850" y="3565525"/>
              <a:ext cx="330200" cy="609600"/>
            </a:xfrm>
            <a:custGeom>
              <a:avLst/>
              <a:gdLst>
                <a:gd name="connsiteX0" fmla="*/ 0 w 330200"/>
                <a:gd name="connsiteY0" fmla="*/ 0 h 609600"/>
                <a:gd name="connsiteX1" fmla="*/ 0 w 330200"/>
                <a:gd name="connsiteY1" fmla="*/ 155575 h 609600"/>
                <a:gd name="connsiteX2" fmla="*/ 327025 w 330200"/>
                <a:gd name="connsiteY2" fmla="*/ 609600 h 609600"/>
                <a:gd name="connsiteX3" fmla="*/ 330200 w 330200"/>
                <a:gd name="connsiteY3" fmla="*/ 450850 h 609600"/>
                <a:gd name="connsiteX4" fmla="*/ 0 w 330200"/>
                <a:gd name="connsiteY4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" h="609600">
                  <a:moveTo>
                    <a:pt x="0" y="0"/>
                  </a:moveTo>
                  <a:lnTo>
                    <a:pt x="0" y="155575"/>
                  </a:lnTo>
                  <a:lnTo>
                    <a:pt x="327025" y="609600"/>
                  </a:lnTo>
                  <a:cubicBezTo>
                    <a:pt x="328083" y="556683"/>
                    <a:pt x="329142" y="503767"/>
                    <a:pt x="330200" y="45085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3498850" y="3571875"/>
              <a:ext cx="2209800" cy="663575"/>
            </a:xfrm>
            <a:custGeom>
              <a:avLst/>
              <a:gdLst>
                <a:gd name="connsiteX0" fmla="*/ 0 w 2209800"/>
                <a:gd name="connsiteY0" fmla="*/ 438150 h 663575"/>
                <a:gd name="connsiteX1" fmla="*/ 158750 w 2209800"/>
                <a:gd name="connsiteY1" fmla="*/ 663575 h 663575"/>
                <a:gd name="connsiteX2" fmla="*/ 1901825 w 2209800"/>
                <a:gd name="connsiteY2" fmla="*/ 339725 h 663575"/>
                <a:gd name="connsiteX3" fmla="*/ 1978025 w 2209800"/>
                <a:gd name="connsiteY3" fmla="*/ 450850 h 663575"/>
                <a:gd name="connsiteX4" fmla="*/ 2209800 w 2209800"/>
                <a:gd name="connsiteY4" fmla="*/ 142875 h 663575"/>
                <a:gd name="connsiteX5" fmla="*/ 1657350 w 2209800"/>
                <a:gd name="connsiteY5" fmla="*/ 0 h 663575"/>
                <a:gd name="connsiteX6" fmla="*/ 1736725 w 2209800"/>
                <a:gd name="connsiteY6" fmla="*/ 107950 h 663575"/>
                <a:gd name="connsiteX7" fmla="*/ 0 w 2209800"/>
                <a:gd name="connsiteY7" fmla="*/ 438150 h 66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9800" h="663575">
                  <a:moveTo>
                    <a:pt x="0" y="438150"/>
                  </a:moveTo>
                  <a:lnTo>
                    <a:pt x="158750" y="663575"/>
                  </a:lnTo>
                  <a:lnTo>
                    <a:pt x="1901825" y="339725"/>
                  </a:lnTo>
                  <a:lnTo>
                    <a:pt x="1978025" y="450850"/>
                  </a:lnTo>
                  <a:lnTo>
                    <a:pt x="2209800" y="142875"/>
                  </a:lnTo>
                  <a:lnTo>
                    <a:pt x="1657350" y="0"/>
                  </a:lnTo>
                  <a:lnTo>
                    <a:pt x="1736725" y="107950"/>
                  </a:lnTo>
                  <a:lnTo>
                    <a:pt x="0" y="43815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3653203" y="3911600"/>
              <a:ext cx="1750647" cy="488950"/>
            </a:xfrm>
            <a:custGeom>
              <a:avLst/>
              <a:gdLst>
                <a:gd name="connsiteX0" fmla="*/ 1222 w 1750647"/>
                <a:gd name="connsiteY0" fmla="*/ 488950 h 488950"/>
                <a:gd name="connsiteX1" fmla="*/ 1741122 w 1750647"/>
                <a:gd name="connsiteY1" fmla="*/ 152400 h 488950"/>
                <a:gd name="connsiteX2" fmla="*/ 1750647 w 1750647"/>
                <a:gd name="connsiteY2" fmla="*/ 0 h 488950"/>
                <a:gd name="connsiteX3" fmla="*/ 1222 w 1750647"/>
                <a:gd name="connsiteY3" fmla="*/ 333375 h 488950"/>
                <a:gd name="connsiteX4" fmla="*/ 1222 w 1750647"/>
                <a:gd name="connsiteY4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0647" h="488950">
                  <a:moveTo>
                    <a:pt x="1222" y="488950"/>
                  </a:moveTo>
                  <a:lnTo>
                    <a:pt x="1741122" y="152400"/>
                  </a:lnTo>
                  <a:lnTo>
                    <a:pt x="1750647" y="0"/>
                  </a:lnTo>
                  <a:lnTo>
                    <a:pt x="1222" y="333375"/>
                  </a:lnTo>
                  <a:cubicBezTo>
                    <a:pt x="164" y="383117"/>
                    <a:pt x="-895" y="432858"/>
                    <a:pt x="1222" y="48895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5473700" y="3711575"/>
              <a:ext cx="241300" cy="466725"/>
            </a:xfrm>
            <a:custGeom>
              <a:avLst/>
              <a:gdLst>
                <a:gd name="connsiteX0" fmla="*/ 241300 w 241300"/>
                <a:gd name="connsiteY0" fmla="*/ 0 h 466725"/>
                <a:gd name="connsiteX1" fmla="*/ 228600 w 241300"/>
                <a:gd name="connsiteY1" fmla="*/ 177800 h 466725"/>
                <a:gd name="connsiteX2" fmla="*/ 3175 w 241300"/>
                <a:gd name="connsiteY2" fmla="*/ 466725 h 466725"/>
                <a:gd name="connsiteX3" fmla="*/ 0 w 241300"/>
                <a:gd name="connsiteY3" fmla="*/ 304800 h 466725"/>
                <a:gd name="connsiteX4" fmla="*/ 241300 w 241300"/>
                <a:gd name="connsiteY4" fmla="*/ 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300" h="466725">
                  <a:moveTo>
                    <a:pt x="241300" y="0"/>
                  </a:moveTo>
                  <a:lnTo>
                    <a:pt x="228600" y="177800"/>
                  </a:lnTo>
                  <a:lnTo>
                    <a:pt x="3175" y="466725"/>
                  </a:lnTo>
                  <a:cubicBezTo>
                    <a:pt x="2117" y="412750"/>
                    <a:pt x="1058" y="358775"/>
                    <a:pt x="0" y="304800"/>
                  </a:cubicBezTo>
                  <a:lnTo>
                    <a:pt x="24130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</p:grpSp>
      <p:grpSp>
        <p:nvGrpSpPr>
          <p:cNvPr id="8" name="组合 7"/>
          <p:cNvGrpSpPr/>
          <p:nvPr/>
        </p:nvGrpSpPr>
        <p:grpSpPr>
          <a:xfrm rot="19571275">
            <a:off x="1188339" y="3455266"/>
            <a:ext cx="1725476" cy="1103410"/>
            <a:chOff x="1397000" y="3565525"/>
            <a:chExt cx="2203450" cy="958850"/>
          </a:xfrm>
          <a:solidFill>
            <a:srgbClr val="005392"/>
          </a:solidFill>
        </p:grpSpPr>
        <p:sp>
          <p:nvSpPr>
            <p:cNvPr id="9" name="任意多边形 8"/>
            <p:cNvSpPr/>
            <p:nvPr/>
          </p:nvSpPr>
          <p:spPr>
            <a:xfrm>
              <a:off x="1400175" y="3781425"/>
              <a:ext cx="1720850" cy="638175"/>
            </a:xfrm>
            <a:custGeom>
              <a:avLst/>
              <a:gdLst>
                <a:gd name="connsiteX0" fmla="*/ 3175 w 1720850"/>
                <a:gd name="connsiteY0" fmla="*/ 0 h 638175"/>
                <a:gd name="connsiteX1" fmla="*/ 0 w 1720850"/>
                <a:gd name="connsiteY1" fmla="*/ 165100 h 638175"/>
                <a:gd name="connsiteX2" fmla="*/ 1720850 w 1720850"/>
                <a:gd name="connsiteY2" fmla="*/ 638175 h 638175"/>
                <a:gd name="connsiteX3" fmla="*/ 1711325 w 1720850"/>
                <a:gd name="connsiteY3" fmla="*/ 473075 h 638175"/>
                <a:gd name="connsiteX4" fmla="*/ 3175 w 1720850"/>
                <a:gd name="connsiteY4" fmla="*/ 0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50" h="638175">
                  <a:moveTo>
                    <a:pt x="3175" y="0"/>
                  </a:moveTo>
                  <a:cubicBezTo>
                    <a:pt x="2117" y="55033"/>
                    <a:pt x="1058" y="110067"/>
                    <a:pt x="0" y="165100"/>
                  </a:cubicBezTo>
                  <a:lnTo>
                    <a:pt x="1720850" y="638175"/>
                  </a:lnTo>
                  <a:lnTo>
                    <a:pt x="1711325" y="473075"/>
                  </a:lnTo>
                  <a:lnTo>
                    <a:pt x="3175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1397000" y="3565525"/>
              <a:ext cx="2200275" cy="784225"/>
            </a:xfrm>
            <a:custGeom>
              <a:avLst/>
              <a:gdLst>
                <a:gd name="connsiteX0" fmla="*/ 0 w 2200275"/>
                <a:gd name="connsiteY0" fmla="*/ 212725 h 784225"/>
                <a:gd name="connsiteX1" fmla="*/ 187325 w 2200275"/>
                <a:gd name="connsiteY1" fmla="*/ 0 h 784225"/>
                <a:gd name="connsiteX2" fmla="*/ 1905000 w 2200275"/>
                <a:gd name="connsiteY2" fmla="*/ 479425 h 784225"/>
                <a:gd name="connsiteX3" fmla="*/ 1987550 w 2200275"/>
                <a:gd name="connsiteY3" fmla="*/ 374650 h 784225"/>
                <a:gd name="connsiteX4" fmla="*/ 2200275 w 2200275"/>
                <a:gd name="connsiteY4" fmla="*/ 698500 h 784225"/>
                <a:gd name="connsiteX5" fmla="*/ 1647825 w 2200275"/>
                <a:gd name="connsiteY5" fmla="*/ 784225 h 784225"/>
                <a:gd name="connsiteX6" fmla="*/ 1717675 w 2200275"/>
                <a:gd name="connsiteY6" fmla="*/ 682625 h 784225"/>
                <a:gd name="connsiteX7" fmla="*/ 0 w 2200275"/>
                <a:gd name="connsiteY7" fmla="*/ 212725 h 78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275" h="784225">
                  <a:moveTo>
                    <a:pt x="0" y="212725"/>
                  </a:moveTo>
                  <a:lnTo>
                    <a:pt x="187325" y="0"/>
                  </a:lnTo>
                  <a:lnTo>
                    <a:pt x="1905000" y="479425"/>
                  </a:lnTo>
                  <a:lnTo>
                    <a:pt x="1987550" y="374650"/>
                  </a:lnTo>
                  <a:lnTo>
                    <a:pt x="2200275" y="698500"/>
                  </a:lnTo>
                  <a:lnTo>
                    <a:pt x="1647825" y="784225"/>
                  </a:lnTo>
                  <a:lnTo>
                    <a:pt x="1717675" y="682625"/>
                  </a:lnTo>
                  <a:lnTo>
                    <a:pt x="0" y="21272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3028950" y="4260850"/>
              <a:ext cx="571500" cy="263525"/>
            </a:xfrm>
            <a:custGeom>
              <a:avLst/>
              <a:gdLst>
                <a:gd name="connsiteX0" fmla="*/ 12700 w 571500"/>
                <a:gd name="connsiteY0" fmla="*/ 88900 h 263525"/>
                <a:gd name="connsiteX1" fmla="*/ 0 w 571500"/>
                <a:gd name="connsiteY1" fmla="*/ 263525 h 263525"/>
                <a:gd name="connsiteX2" fmla="*/ 561975 w 571500"/>
                <a:gd name="connsiteY2" fmla="*/ 155575 h 263525"/>
                <a:gd name="connsiteX3" fmla="*/ 571500 w 571500"/>
                <a:gd name="connsiteY3" fmla="*/ 0 h 263525"/>
                <a:gd name="connsiteX4" fmla="*/ 12700 w 571500"/>
                <a:gd name="connsiteY4" fmla="*/ 88900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263525">
                  <a:moveTo>
                    <a:pt x="12700" y="88900"/>
                  </a:moveTo>
                  <a:lnTo>
                    <a:pt x="0" y="263525"/>
                  </a:lnTo>
                  <a:lnTo>
                    <a:pt x="561975" y="155575"/>
                  </a:lnTo>
                  <a:lnTo>
                    <a:pt x="571500" y="0"/>
                  </a:lnTo>
                  <a:lnTo>
                    <a:pt x="12700" y="8890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205287">
            <a:off x="7249615" y="3465502"/>
            <a:ext cx="1740394" cy="960917"/>
            <a:chOff x="3492500" y="3565525"/>
            <a:chExt cx="2222500" cy="835025"/>
          </a:xfrm>
          <a:solidFill>
            <a:srgbClr val="FAB300"/>
          </a:solidFill>
        </p:grpSpPr>
        <p:sp>
          <p:nvSpPr>
            <p:cNvPr id="13" name="任意多边形 12"/>
            <p:cNvSpPr/>
            <p:nvPr/>
          </p:nvSpPr>
          <p:spPr>
            <a:xfrm>
              <a:off x="3492500" y="4006850"/>
              <a:ext cx="161925" cy="393700"/>
            </a:xfrm>
            <a:custGeom>
              <a:avLst/>
              <a:gdLst>
                <a:gd name="connsiteX0" fmla="*/ 0 w 161925"/>
                <a:gd name="connsiteY0" fmla="*/ 0 h 393700"/>
                <a:gd name="connsiteX1" fmla="*/ 0 w 161925"/>
                <a:gd name="connsiteY1" fmla="*/ 161925 h 393700"/>
                <a:gd name="connsiteX2" fmla="*/ 155575 w 161925"/>
                <a:gd name="connsiteY2" fmla="*/ 393700 h 393700"/>
                <a:gd name="connsiteX3" fmla="*/ 161925 w 161925"/>
                <a:gd name="connsiteY3" fmla="*/ 231775 h 393700"/>
                <a:gd name="connsiteX4" fmla="*/ 0 w 161925"/>
                <a:gd name="connsiteY4" fmla="*/ 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393700">
                  <a:moveTo>
                    <a:pt x="0" y="0"/>
                  </a:moveTo>
                  <a:lnTo>
                    <a:pt x="0" y="161925"/>
                  </a:lnTo>
                  <a:lnTo>
                    <a:pt x="155575" y="393700"/>
                  </a:lnTo>
                  <a:lnTo>
                    <a:pt x="161925" y="23177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5149850" y="3565525"/>
              <a:ext cx="330200" cy="609600"/>
            </a:xfrm>
            <a:custGeom>
              <a:avLst/>
              <a:gdLst>
                <a:gd name="connsiteX0" fmla="*/ 0 w 330200"/>
                <a:gd name="connsiteY0" fmla="*/ 0 h 609600"/>
                <a:gd name="connsiteX1" fmla="*/ 0 w 330200"/>
                <a:gd name="connsiteY1" fmla="*/ 155575 h 609600"/>
                <a:gd name="connsiteX2" fmla="*/ 327025 w 330200"/>
                <a:gd name="connsiteY2" fmla="*/ 609600 h 609600"/>
                <a:gd name="connsiteX3" fmla="*/ 330200 w 330200"/>
                <a:gd name="connsiteY3" fmla="*/ 450850 h 609600"/>
                <a:gd name="connsiteX4" fmla="*/ 0 w 330200"/>
                <a:gd name="connsiteY4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" h="609600">
                  <a:moveTo>
                    <a:pt x="0" y="0"/>
                  </a:moveTo>
                  <a:lnTo>
                    <a:pt x="0" y="155575"/>
                  </a:lnTo>
                  <a:lnTo>
                    <a:pt x="327025" y="609600"/>
                  </a:lnTo>
                  <a:cubicBezTo>
                    <a:pt x="328083" y="556683"/>
                    <a:pt x="329142" y="503767"/>
                    <a:pt x="330200" y="45085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/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3498850" y="3571875"/>
              <a:ext cx="2209800" cy="663575"/>
            </a:xfrm>
            <a:custGeom>
              <a:avLst/>
              <a:gdLst>
                <a:gd name="connsiteX0" fmla="*/ 0 w 2209800"/>
                <a:gd name="connsiteY0" fmla="*/ 438150 h 663575"/>
                <a:gd name="connsiteX1" fmla="*/ 158750 w 2209800"/>
                <a:gd name="connsiteY1" fmla="*/ 663575 h 663575"/>
                <a:gd name="connsiteX2" fmla="*/ 1901825 w 2209800"/>
                <a:gd name="connsiteY2" fmla="*/ 339725 h 663575"/>
                <a:gd name="connsiteX3" fmla="*/ 1978025 w 2209800"/>
                <a:gd name="connsiteY3" fmla="*/ 450850 h 663575"/>
                <a:gd name="connsiteX4" fmla="*/ 2209800 w 2209800"/>
                <a:gd name="connsiteY4" fmla="*/ 142875 h 663575"/>
                <a:gd name="connsiteX5" fmla="*/ 1657350 w 2209800"/>
                <a:gd name="connsiteY5" fmla="*/ 0 h 663575"/>
                <a:gd name="connsiteX6" fmla="*/ 1736725 w 2209800"/>
                <a:gd name="connsiteY6" fmla="*/ 107950 h 663575"/>
                <a:gd name="connsiteX7" fmla="*/ 0 w 2209800"/>
                <a:gd name="connsiteY7" fmla="*/ 438150 h 66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9800" h="663575">
                  <a:moveTo>
                    <a:pt x="0" y="438150"/>
                  </a:moveTo>
                  <a:lnTo>
                    <a:pt x="158750" y="663575"/>
                  </a:lnTo>
                  <a:lnTo>
                    <a:pt x="1901825" y="339725"/>
                  </a:lnTo>
                  <a:lnTo>
                    <a:pt x="1978025" y="450850"/>
                  </a:lnTo>
                  <a:lnTo>
                    <a:pt x="2209800" y="142875"/>
                  </a:lnTo>
                  <a:lnTo>
                    <a:pt x="1657350" y="0"/>
                  </a:lnTo>
                  <a:lnTo>
                    <a:pt x="1736725" y="107950"/>
                  </a:lnTo>
                  <a:lnTo>
                    <a:pt x="0" y="43815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/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3653203" y="3911600"/>
              <a:ext cx="1750647" cy="488950"/>
            </a:xfrm>
            <a:custGeom>
              <a:avLst/>
              <a:gdLst>
                <a:gd name="connsiteX0" fmla="*/ 1222 w 1750647"/>
                <a:gd name="connsiteY0" fmla="*/ 488950 h 488950"/>
                <a:gd name="connsiteX1" fmla="*/ 1741122 w 1750647"/>
                <a:gd name="connsiteY1" fmla="*/ 152400 h 488950"/>
                <a:gd name="connsiteX2" fmla="*/ 1750647 w 1750647"/>
                <a:gd name="connsiteY2" fmla="*/ 0 h 488950"/>
                <a:gd name="connsiteX3" fmla="*/ 1222 w 1750647"/>
                <a:gd name="connsiteY3" fmla="*/ 333375 h 488950"/>
                <a:gd name="connsiteX4" fmla="*/ 1222 w 1750647"/>
                <a:gd name="connsiteY4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0647" h="488950">
                  <a:moveTo>
                    <a:pt x="1222" y="488950"/>
                  </a:moveTo>
                  <a:lnTo>
                    <a:pt x="1741122" y="152400"/>
                  </a:lnTo>
                  <a:lnTo>
                    <a:pt x="1750647" y="0"/>
                  </a:lnTo>
                  <a:lnTo>
                    <a:pt x="1222" y="333375"/>
                  </a:lnTo>
                  <a:cubicBezTo>
                    <a:pt x="164" y="383117"/>
                    <a:pt x="-895" y="432858"/>
                    <a:pt x="1222" y="48895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/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5473700" y="3711575"/>
              <a:ext cx="241300" cy="466725"/>
            </a:xfrm>
            <a:custGeom>
              <a:avLst/>
              <a:gdLst>
                <a:gd name="connsiteX0" fmla="*/ 241300 w 241300"/>
                <a:gd name="connsiteY0" fmla="*/ 0 h 466725"/>
                <a:gd name="connsiteX1" fmla="*/ 228600 w 241300"/>
                <a:gd name="connsiteY1" fmla="*/ 177800 h 466725"/>
                <a:gd name="connsiteX2" fmla="*/ 3175 w 241300"/>
                <a:gd name="connsiteY2" fmla="*/ 466725 h 466725"/>
                <a:gd name="connsiteX3" fmla="*/ 0 w 241300"/>
                <a:gd name="connsiteY3" fmla="*/ 304800 h 466725"/>
                <a:gd name="connsiteX4" fmla="*/ 241300 w 241300"/>
                <a:gd name="connsiteY4" fmla="*/ 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300" h="466725">
                  <a:moveTo>
                    <a:pt x="241300" y="0"/>
                  </a:moveTo>
                  <a:lnTo>
                    <a:pt x="228600" y="177800"/>
                  </a:lnTo>
                  <a:lnTo>
                    <a:pt x="3175" y="466725"/>
                  </a:lnTo>
                  <a:cubicBezTo>
                    <a:pt x="2117" y="412750"/>
                    <a:pt x="1058" y="358775"/>
                    <a:pt x="0" y="304800"/>
                  </a:cubicBezTo>
                  <a:lnTo>
                    <a:pt x="24130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/>
            </a:p>
          </p:txBody>
        </p:sp>
      </p:grpSp>
      <p:grpSp>
        <p:nvGrpSpPr>
          <p:cNvPr id="18" name="组合 17"/>
          <p:cNvGrpSpPr/>
          <p:nvPr/>
        </p:nvGrpSpPr>
        <p:grpSpPr>
          <a:xfrm rot="19669366">
            <a:off x="5233114" y="3432108"/>
            <a:ext cx="1725476" cy="1103410"/>
            <a:chOff x="1397000" y="3565525"/>
            <a:chExt cx="2203450" cy="958850"/>
          </a:xfrm>
          <a:solidFill>
            <a:srgbClr val="00B0F0"/>
          </a:solidFill>
        </p:grpSpPr>
        <p:sp>
          <p:nvSpPr>
            <p:cNvPr id="19" name="任意多边形 18"/>
            <p:cNvSpPr/>
            <p:nvPr/>
          </p:nvSpPr>
          <p:spPr>
            <a:xfrm>
              <a:off x="1400175" y="3781425"/>
              <a:ext cx="1720850" cy="638175"/>
            </a:xfrm>
            <a:custGeom>
              <a:avLst/>
              <a:gdLst>
                <a:gd name="connsiteX0" fmla="*/ 3175 w 1720850"/>
                <a:gd name="connsiteY0" fmla="*/ 0 h 638175"/>
                <a:gd name="connsiteX1" fmla="*/ 0 w 1720850"/>
                <a:gd name="connsiteY1" fmla="*/ 165100 h 638175"/>
                <a:gd name="connsiteX2" fmla="*/ 1720850 w 1720850"/>
                <a:gd name="connsiteY2" fmla="*/ 638175 h 638175"/>
                <a:gd name="connsiteX3" fmla="*/ 1711325 w 1720850"/>
                <a:gd name="connsiteY3" fmla="*/ 473075 h 638175"/>
                <a:gd name="connsiteX4" fmla="*/ 3175 w 1720850"/>
                <a:gd name="connsiteY4" fmla="*/ 0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50" h="638175">
                  <a:moveTo>
                    <a:pt x="3175" y="0"/>
                  </a:moveTo>
                  <a:cubicBezTo>
                    <a:pt x="2117" y="55033"/>
                    <a:pt x="1058" y="110067"/>
                    <a:pt x="0" y="165100"/>
                  </a:cubicBezTo>
                  <a:lnTo>
                    <a:pt x="1720850" y="638175"/>
                  </a:lnTo>
                  <a:lnTo>
                    <a:pt x="1711325" y="473075"/>
                  </a:lnTo>
                  <a:lnTo>
                    <a:pt x="3175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1397000" y="3565525"/>
              <a:ext cx="2200275" cy="784225"/>
            </a:xfrm>
            <a:custGeom>
              <a:avLst/>
              <a:gdLst>
                <a:gd name="connsiteX0" fmla="*/ 0 w 2200275"/>
                <a:gd name="connsiteY0" fmla="*/ 212725 h 784225"/>
                <a:gd name="connsiteX1" fmla="*/ 187325 w 2200275"/>
                <a:gd name="connsiteY1" fmla="*/ 0 h 784225"/>
                <a:gd name="connsiteX2" fmla="*/ 1905000 w 2200275"/>
                <a:gd name="connsiteY2" fmla="*/ 479425 h 784225"/>
                <a:gd name="connsiteX3" fmla="*/ 1987550 w 2200275"/>
                <a:gd name="connsiteY3" fmla="*/ 374650 h 784225"/>
                <a:gd name="connsiteX4" fmla="*/ 2200275 w 2200275"/>
                <a:gd name="connsiteY4" fmla="*/ 698500 h 784225"/>
                <a:gd name="connsiteX5" fmla="*/ 1647825 w 2200275"/>
                <a:gd name="connsiteY5" fmla="*/ 784225 h 784225"/>
                <a:gd name="connsiteX6" fmla="*/ 1717675 w 2200275"/>
                <a:gd name="connsiteY6" fmla="*/ 682625 h 784225"/>
                <a:gd name="connsiteX7" fmla="*/ 0 w 2200275"/>
                <a:gd name="connsiteY7" fmla="*/ 212725 h 78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275" h="784225">
                  <a:moveTo>
                    <a:pt x="0" y="212725"/>
                  </a:moveTo>
                  <a:lnTo>
                    <a:pt x="187325" y="0"/>
                  </a:lnTo>
                  <a:lnTo>
                    <a:pt x="1905000" y="479425"/>
                  </a:lnTo>
                  <a:lnTo>
                    <a:pt x="1987550" y="374650"/>
                  </a:lnTo>
                  <a:lnTo>
                    <a:pt x="2200275" y="698500"/>
                  </a:lnTo>
                  <a:lnTo>
                    <a:pt x="1647825" y="784225"/>
                  </a:lnTo>
                  <a:lnTo>
                    <a:pt x="1717675" y="682625"/>
                  </a:lnTo>
                  <a:lnTo>
                    <a:pt x="0" y="21272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3028950" y="4260850"/>
              <a:ext cx="571500" cy="263525"/>
            </a:xfrm>
            <a:custGeom>
              <a:avLst/>
              <a:gdLst>
                <a:gd name="connsiteX0" fmla="*/ 12700 w 571500"/>
                <a:gd name="connsiteY0" fmla="*/ 88900 h 263525"/>
                <a:gd name="connsiteX1" fmla="*/ 0 w 571500"/>
                <a:gd name="connsiteY1" fmla="*/ 263525 h 263525"/>
                <a:gd name="connsiteX2" fmla="*/ 561975 w 571500"/>
                <a:gd name="connsiteY2" fmla="*/ 155575 h 263525"/>
                <a:gd name="connsiteX3" fmla="*/ 571500 w 571500"/>
                <a:gd name="connsiteY3" fmla="*/ 0 h 263525"/>
                <a:gd name="connsiteX4" fmla="*/ 12700 w 571500"/>
                <a:gd name="connsiteY4" fmla="*/ 88900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263525">
                  <a:moveTo>
                    <a:pt x="12700" y="88900"/>
                  </a:moveTo>
                  <a:lnTo>
                    <a:pt x="0" y="263525"/>
                  </a:lnTo>
                  <a:lnTo>
                    <a:pt x="561975" y="155575"/>
                  </a:lnTo>
                  <a:lnTo>
                    <a:pt x="571500" y="0"/>
                  </a:lnTo>
                  <a:lnTo>
                    <a:pt x="12700" y="8890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357171" y="1695239"/>
            <a:ext cx="1675447" cy="2224608"/>
            <a:chOff x="7259427" y="2016506"/>
            <a:chExt cx="1456258" cy="1933575"/>
          </a:xfrm>
        </p:grpSpPr>
        <p:sp>
          <p:nvSpPr>
            <p:cNvPr id="23" name="泪滴形 22"/>
            <p:cNvSpPr/>
            <p:nvPr/>
          </p:nvSpPr>
          <p:spPr bwMode="auto">
            <a:xfrm rot="8153283">
              <a:off x="7318765" y="2065718"/>
              <a:ext cx="1309688" cy="1309688"/>
            </a:xfrm>
            <a:prstGeom prst="teardrop">
              <a:avLst>
                <a:gd name="adj" fmla="val 118585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b="1"/>
            </a:p>
          </p:txBody>
        </p:sp>
        <p:sp>
          <p:nvSpPr>
            <p:cNvPr id="24" name="泪滴形 23"/>
            <p:cNvSpPr/>
            <p:nvPr/>
          </p:nvSpPr>
          <p:spPr bwMode="auto">
            <a:xfrm rot="8153283">
              <a:off x="7275903" y="2016506"/>
              <a:ext cx="1408112" cy="1408112"/>
            </a:xfrm>
            <a:prstGeom prst="teardrop">
              <a:avLst>
                <a:gd name="adj" fmla="val 118585"/>
              </a:avLst>
            </a:prstGeom>
            <a:noFill/>
            <a:ln>
              <a:solidFill>
                <a:srgbClr val="00A1D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b="1"/>
            </a:p>
          </p:txBody>
        </p:sp>
        <p:sp>
          <p:nvSpPr>
            <p:cNvPr id="25" name="椭圆 24"/>
            <p:cNvSpPr/>
            <p:nvPr/>
          </p:nvSpPr>
          <p:spPr bwMode="auto">
            <a:xfrm>
              <a:off x="7898203" y="3829431"/>
              <a:ext cx="120650" cy="12065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b="1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259427" y="2630566"/>
              <a:ext cx="1456258" cy="453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经理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387"/>
            <p:cNvSpPr>
              <a:spLocks noEditPoints="1"/>
            </p:cNvSpPr>
            <p:nvPr/>
          </p:nvSpPr>
          <p:spPr bwMode="auto">
            <a:xfrm>
              <a:off x="7820645" y="2203568"/>
              <a:ext cx="318627" cy="295370"/>
            </a:xfrm>
            <a:custGeom>
              <a:avLst/>
              <a:gdLst>
                <a:gd name="T0" fmla="*/ 125 w 137"/>
                <a:gd name="T1" fmla="*/ 54 h 127"/>
                <a:gd name="T2" fmla="*/ 136 w 137"/>
                <a:gd name="T3" fmla="*/ 61 h 127"/>
                <a:gd name="T4" fmla="*/ 137 w 137"/>
                <a:gd name="T5" fmla="*/ 114 h 127"/>
                <a:gd name="T6" fmla="*/ 130 w 137"/>
                <a:gd name="T7" fmla="*/ 125 h 127"/>
                <a:gd name="T8" fmla="*/ 33 w 137"/>
                <a:gd name="T9" fmla="*/ 127 h 127"/>
                <a:gd name="T10" fmla="*/ 20 w 137"/>
                <a:gd name="T11" fmla="*/ 120 h 127"/>
                <a:gd name="T12" fmla="*/ 20 w 137"/>
                <a:gd name="T13" fmla="*/ 66 h 127"/>
                <a:gd name="T14" fmla="*/ 27 w 137"/>
                <a:gd name="T15" fmla="*/ 55 h 127"/>
                <a:gd name="T16" fmla="*/ 27 w 137"/>
                <a:gd name="T17" fmla="*/ 0 h 127"/>
                <a:gd name="T18" fmla="*/ 14 w 137"/>
                <a:gd name="T19" fmla="*/ 4 h 127"/>
                <a:gd name="T20" fmla="*/ 9 w 137"/>
                <a:gd name="T21" fmla="*/ 15 h 127"/>
                <a:gd name="T22" fmla="*/ 0 w 137"/>
                <a:gd name="T23" fmla="*/ 66 h 127"/>
                <a:gd name="T24" fmla="*/ 9 w 137"/>
                <a:gd name="T25" fmla="*/ 77 h 127"/>
                <a:gd name="T26" fmla="*/ 9 w 137"/>
                <a:gd name="T27" fmla="*/ 63 h 127"/>
                <a:gd name="T28" fmla="*/ 16 w 137"/>
                <a:gd name="T29" fmla="*/ 15 h 127"/>
                <a:gd name="T30" fmla="*/ 20 w 137"/>
                <a:gd name="T31" fmla="*/ 11 h 127"/>
                <a:gd name="T32" fmla="*/ 26 w 137"/>
                <a:gd name="T33" fmla="*/ 10 h 127"/>
                <a:gd name="T34" fmla="*/ 112 w 137"/>
                <a:gd name="T35" fmla="*/ 26 h 127"/>
                <a:gd name="T36" fmla="*/ 114 w 137"/>
                <a:gd name="T37" fmla="*/ 30 h 127"/>
                <a:gd name="T38" fmla="*/ 29 w 137"/>
                <a:gd name="T39" fmla="*/ 22 h 127"/>
                <a:gd name="T40" fmla="*/ 33 w 137"/>
                <a:gd name="T41" fmla="*/ 43 h 127"/>
                <a:gd name="T42" fmla="*/ 123 w 137"/>
                <a:gd name="T43" fmla="*/ 35 h 127"/>
                <a:gd name="T44" fmla="*/ 121 w 137"/>
                <a:gd name="T45" fmla="*/ 22 h 127"/>
                <a:gd name="T46" fmla="*/ 27 w 137"/>
                <a:gd name="T47" fmla="*/ 0 h 127"/>
                <a:gd name="T48" fmla="*/ 99 w 137"/>
                <a:gd name="T49" fmla="*/ 63 h 127"/>
                <a:gd name="T50" fmla="*/ 88 w 137"/>
                <a:gd name="T51" fmla="*/ 70 h 127"/>
                <a:gd name="T52" fmla="*/ 88 w 137"/>
                <a:gd name="T53" fmla="*/ 79 h 127"/>
                <a:gd name="T54" fmla="*/ 99 w 137"/>
                <a:gd name="T55" fmla="*/ 87 h 127"/>
                <a:gd name="T56" fmla="*/ 106 w 137"/>
                <a:gd name="T57" fmla="*/ 85 h 127"/>
                <a:gd name="T58" fmla="*/ 115 w 137"/>
                <a:gd name="T59" fmla="*/ 87 h 127"/>
                <a:gd name="T60" fmla="*/ 123 w 137"/>
                <a:gd name="T61" fmla="*/ 83 h 127"/>
                <a:gd name="T62" fmla="*/ 126 w 137"/>
                <a:gd name="T63" fmla="*/ 76 h 127"/>
                <a:gd name="T64" fmla="*/ 119 w 137"/>
                <a:gd name="T65" fmla="*/ 65 h 127"/>
                <a:gd name="T66" fmla="*/ 110 w 137"/>
                <a:gd name="T67" fmla="*/ 65 h 127"/>
                <a:gd name="T68" fmla="*/ 103 w 137"/>
                <a:gd name="T69" fmla="*/ 65 h 127"/>
                <a:gd name="T70" fmla="*/ 108 w 137"/>
                <a:gd name="T71" fmla="*/ 103 h 127"/>
                <a:gd name="T72" fmla="*/ 128 w 137"/>
                <a:gd name="T73" fmla="*/ 103 h 127"/>
                <a:gd name="T74" fmla="*/ 82 w 137"/>
                <a:gd name="T75" fmla="*/ 103 h 127"/>
                <a:gd name="T76" fmla="*/ 103 w 137"/>
                <a:gd name="T77" fmla="*/ 103 h 127"/>
                <a:gd name="T78" fmla="*/ 57 w 137"/>
                <a:gd name="T79" fmla="*/ 103 h 127"/>
                <a:gd name="T80" fmla="*/ 77 w 137"/>
                <a:gd name="T81" fmla="*/ 103 h 127"/>
                <a:gd name="T82" fmla="*/ 31 w 137"/>
                <a:gd name="T83" fmla="*/ 103 h 127"/>
                <a:gd name="T84" fmla="*/ 51 w 137"/>
                <a:gd name="T85" fmla="*/ 10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7" h="127">
                  <a:moveTo>
                    <a:pt x="33" y="54"/>
                  </a:moveTo>
                  <a:lnTo>
                    <a:pt x="125" y="54"/>
                  </a:lnTo>
                  <a:lnTo>
                    <a:pt x="125" y="54"/>
                  </a:lnTo>
                  <a:lnTo>
                    <a:pt x="130" y="55"/>
                  </a:lnTo>
                  <a:lnTo>
                    <a:pt x="134" y="57"/>
                  </a:lnTo>
                  <a:lnTo>
                    <a:pt x="136" y="61"/>
                  </a:lnTo>
                  <a:lnTo>
                    <a:pt x="137" y="66"/>
                  </a:lnTo>
                  <a:lnTo>
                    <a:pt x="137" y="114"/>
                  </a:lnTo>
                  <a:lnTo>
                    <a:pt x="137" y="114"/>
                  </a:lnTo>
                  <a:lnTo>
                    <a:pt x="136" y="120"/>
                  </a:lnTo>
                  <a:lnTo>
                    <a:pt x="134" y="123"/>
                  </a:lnTo>
                  <a:lnTo>
                    <a:pt x="130" y="125"/>
                  </a:lnTo>
                  <a:lnTo>
                    <a:pt x="125" y="127"/>
                  </a:lnTo>
                  <a:lnTo>
                    <a:pt x="33" y="127"/>
                  </a:lnTo>
                  <a:lnTo>
                    <a:pt x="33" y="127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20" y="120"/>
                  </a:lnTo>
                  <a:lnTo>
                    <a:pt x="20" y="114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0" y="61"/>
                  </a:lnTo>
                  <a:lnTo>
                    <a:pt x="24" y="57"/>
                  </a:lnTo>
                  <a:lnTo>
                    <a:pt x="27" y="55"/>
                  </a:lnTo>
                  <a:lnTo>
                    <a:pt x="33" y="54"/>
                  </a:lnTo>
                  <a:lnTo>
                    <a:pt x="33" y="54"/>
                  </a:lnTo>
                  <a:close/>
                  <a:moveTo>
                    <a:pt x="27" y="0"/>
                  </a:moveTo>
                  <a:lnTo>
                    <a:pt x="27" y="0"/>
                  </a:lnTo>
                  <a:lnTo>
                    <a:pt x="2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1" y="8"/>
                  </a:lnTo>
                  <a:lnTo>
                    <a:pt x="9" y="15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9" y="77"/>
                  </a:lnTo>
                  <a:lnTo>
                    <a:pt x="9" y="66"/>
                  </a:lnTo>
                  <a:lnTo>
                    <a:pt x="9" y="66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1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8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12" y="26"/>
                  </a:lnTo>
                  <a:lnTo>
                    <a:pt x="114" y="28"/>
                  </a:lnTo>
                  <a:lnTo>
                    <a:pt x="114" y="28"/>
                  </a:lnTo>
                  <a:lnTo>
                    <a:pt x="114" y="30"/>
                  </a:lnTo>
                  <a:lnTo>
                    <a:pt x="114" y="33"/>
                  </a:lnTo>
                  <a:lnTo>
                    <a:pt x="114" y="39"/>
                  </a:lnTo>
                  <a:lnTo>
                    <a:pt x="29" y="22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33" y="43"/>
                  </a:lnTo>
                  <a:lnTo>
                    <a:pt x="121" y="43"/>
                  </a:lnTo>
                  <a:lnTo>
                    <a:pt x="123" y="35"/>
                  </a:lnTo>
                  <a:lnTo>
                    <a:pt x="123" y="35"/>
                  </a:lnTo>
                  <a:lnTo>
                    <a:pt x="123" y="28"/>
                  </a:lnTo>
                  <a:lnTo>
                    <a:pt x="121" y="22"/>
                  </a:lnTo>
                  <a:lnTo>
                    <a:pt x="121" y="22"/>
                  </a:lnTo>
                  <a:lnTo>
                    <a:pt x="115" y="19"/>
                  </a:lnTo>
                  <a:lnTo>
                    <a:pt x="110" y="15"/>
                  </a:lnTo>
                  <a:lnTo>
                    <a:pt x="27" y="0"/>
                  </a:lnTo>
                  <a:lnTo>
                    <a:pt x="27" y="0"/>
                  </a:lnTo>
                  <a:close/>
                  <a:moveTo>
                    <a:pt x="99" y="63"/>
                  </a:moveTo>
                  <a:lnTo>
                    <a:pt x="99" y="63"/>
                  </a:lnTo>
                  <a:lnTo>
                    <a:pt x="93" y="65"/>
                  </a:lnTo>
                  <a:lnTo>
                    <a:pt x="90" y="66"/>
                  </a:lnTo>
                  <a:lnTo>
                    <a:pt x="88" y="70"/>
                  </a:lnTo>
                  <a:lnTo>
                    <a:pt x="86" y="76"/>
                  </a:lnTo>
                  <a:lnTo>
                    <a:pt x="86" y="76"/>
                  </a:lnTo>
                  <a:lnTo>
                    <a:pt x="88" y="79"/>
                  </a:lnTo>
                  <a:lnTo>
                    <a:pt x="90" y="83"/>
                  </a:lnTo>
                  <a:lnTo>
                    <a:pt x="93" y="87"/>
                  </a:lnTo>
                  <a:lnTo>
                    <a:pt x="99" y="87"/>
                  </a:lnTo>
                  <a:lnTo>
                    <a:pt x="99" y="87"/>
                  </a:lnTo>
                  <a:lnTo>
                    <a:pt x="103" y="87"/>
                  </a:lnTo>
                  <a:lnTo>
                    <a:pt x="106" y="85"/>
                  </a:lnTo>
                  <a:lnTo>
                    <a:pt x="106" y="85"/>
                  </a:lnTo>
                  <a:lnTo>
                    <a:pt x="110" y="87"/>
                  </a:lnTo>
                  <a:lnTo>
                    <a:pt x="115" y="87"/>
                  </a:lnTo>
                  <a:lnTo>
                    <a:pt x="115" y="87"/>
                  </a:lnTo>
                  <a:lnTo>
                    <a:pt x="119" y="87"/>
                  </a:lnTo>
                  <a:lnTo>
                    <a:pt x="123" y="83"/>
                  </a:lnTo>
                  <a:lnTo>
                    <a:pt x="126" y="79"/>
                  </a:lnTo>
                  <a:lnTo>
                    <a:pt x="126" y="76"/>
                  </a:lnTo>
                  <a:lnTo>
                    <a:pt x="126" y="76"/>
                  </a:lnTo>
                  <a:lnTo>
                    <a:pt x="126" y="70"/>
                  </a:lnTo>
                  <a:lnTo>
                    <a:pt x="123" y="66"/>
                  </a:lnTo>
                  <a:lnTo>
                    <a:pt x="119" y="6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0" y="65"/>
                  </a:lnTo>
                  <a:lnTo>
                    <a:pt x="106" y="66"/>
                  </a:lnTo>
                  <a:lnTo>
                    <a:pt x="106" y="66"/>
                  </a:lnTo>
                  <a:lnTo>
                    <a:pt x="103" y="65"/>
                  </a:lnTo>
                  <a:lnTo>
                    <a:pt x="99" y="63"/>
                  </a:lnTo>
                  <a:lnTo>
                    <a:pt x="99" y="63"/>
                  </a:lnTo>
                  <a:close/>
                  <a:moveTo>
                    <a:pt x="108" y="103"/>
                  </a:moveTo>
                  <a:lnTo>
                    <a:pt x="108" y="112"/>
                  </a:lnTo>
                  <a:lnTo>
                    <a:pt x="128" y="112"/>
                  </a:lnTo>
                  <a:lnTo>
                    <a:pt x="128" y="103"/>
                  </a:lnTo>
                  <a:lnTo>
                    <a:pt x="108" y="103"/>
                  </a:lnTo>
                  <a:lnTo>
                    <a:pt x="108" y="103"/>
                  </a:lnTo>
                  <a:close/>
                  <a:moveTo>
                    <a:pt x="82" y="103"/>
                  </a:moveTo>
                  <a:lnTo>
                    <a:pt x="82" y="112"/>
                  </a:lnTo>
                  <a:lnTo>
                    <a:pt x="103" y="112"/>
                  </a:lnTo>
                  <a:lnTo>
                    <a:pt x="103" y="103"/>
                  </a:lnTo>
                  <a:lnTo>
                    <a:pt x="82" y="103"/>
                  </a:lnTo>
                  <a:lnTo>
                    <a:pt x="82" y="103"/>
                  </a:lnTo>
                  <a:close/>
                  <a:moveTo>
                    <a:pt x="57" y="103"/>
                  </a:moveTo>
                  <a:lnTo>
                    <a:pt x="57" y="112"/>
                  </a:lnTo>
                  <a:lnTo>
                    <a:pt x="77" y="112"/>
                  </a:lnTo>
                  <a:lnTo>
                    <a:pt x="77" y="103"/>
                  </a:lnTo>
                  <a:lnTo>
                    <a:pt x="57" y="103"/>
                  </a:lnTo>
                  <a:lnTo>
                    <a:pt x="57" y="103"/>
                  </a:lnTo>
                  <a:close/>
                  <a:moveTo>
                    <a:pt x="31" y="103"/>
                  </a:moveTo>
                  <a:lnTo>
                    <a:pt x="31" y="112"/>
                  </a:lnTo>
                  <a:lnTo>
                    <a:pt x="51" y="112"/>
                  </a:lnTo>
                  <a:lnTo>
                    <a:pt x="51" y="103"/>
                  </a:lnTo>
                  <a:lnTo>
                    <a:pt x="31" y="1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 b="1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379350" y="1695239"/>
            <a:ext cx="1675447" cy="2224608"/>
            <a:chOff x="4400724" y="1495425"/>
            <a:chExt cx="1456258" cy="1933575"/>
          </a:xfrm>
        </p:grpSpPr>
        <p:sp>
          <p:nvSpPr>
            <p:cNvPr id="29" name="泪滴形 28"/>
            <p:cNvSpPr/>
            <p:nvPr/>
          </p:nvSpPr>
          <p:spPr bwMode="auto">
            <a:xfrm rot="8153283">
              <a:off x="4490678" y="1546225"/>
              <a:ext cx="1308100" cy="1311275"/>
            </a:xfrm>
            <a:prstGeom prst="teardrop">
              <a:avLst>
                <a:gd name="adj" fmla="val 118585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b="1"/>
            </a:p>
          </p:txBody>
        </p:sp>
        <p:sp>
          <p:nvSpPr>
            <p:cNvPr id="30" name="泪滴形 29"/>
            <p:cNvSpPr/>
            <p:nvPr/>
          </p:nvSpPr>
          <p:spPr bwMode="auto">
            <a:xfrm rot="8153283">
              <a:off x="4443053" y="1495425"/>
              <a:ext cx="1408113" cy="1409700"/>
            </a:xfrm>
            <a:prstGeom prst="teardrop">
              <a:avLst>
                <a:gd name="adj" fmla="val 118585"/>
              </a:avLst>
            </a:prstGeom>
            <a:noFill/>
            <a:ln>
              <a:solidFill>
                <a:srgbClr val="00A1D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b="1"/>
            </a:p>
          </p:txBody>
        </p:sp>
        <p:sp>
          <p:nvSpPr>
            <p:cNvPr id="31" name="椭圆 30"/>
            <p:cNvSpPr/>
            <p:nvPr/>
          </p:nvSpPr>
          <p:spPr bwMode="auto">
            <a:xfrm>
              <a:off x="5068528" y="3308350"/>
              <a:ext cx="120650" cy="12065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b="1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400724" y="2109485"/>
              <a:ext cx="1456258" cy="453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主管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399"/>
            <p:cNvSpPr>
              <a:spLocks noEditPoints="1"/>
            </p:cNvSpPr>
            <p:nvPr/>
          </p:nvSpPr>
          <p:spPr bwMode="auto">
            <a:xfrm>
              <a:off x="4955585" y="1730655"/>
              <a:ext cx="346536" cy="295370"/>
            </a:xfrm>
            <a:custGeom>
              <a:avLst/>
              <a:gdLst>
                <a:gd name="T0" fmla="*/ 63 w 149"/>
                <a:gd name="T1" fmla="*/ 16 h 127"/>
                <a:gd name="T2" fmla="*/ 15 w 149"/>
                <a:gd name="T3" fmla="*/ 31 h 127"/>
                <a:gd name="T4" fmla="*/ 103 w 149"/>
                <a:gd name="T5" fmla="*/ 94 h 127"/>
                <a:gd name="T6" fmla="*/ 120 w 149"/>
                <a:gd name="T7" fmla="*/ 70 h 127"/>
                <a:gd name="T8" fmla="*/ 120 w 149"/>
                <a:gd name="T9" fmla="*/ 95 h 127"/>
                <a:gd name="T10" fmla="*/ 116 w 149"/>
                <a:gd name="T11" fmla="*/ 105 h 127"/>
                <a:gd name="T12" fmla="*/ 107 w 149"/>
                <a:gd name="T13" fmla="*/ 110 h 127"/>
                <a:gd name="T14" fmla="*/ 78 w 149"/>
                <a:gd name="T15" fmla="*/ 119 h 127"/>
                <a:gd name="T16" fmla="*/ 103 w 149"/>
                <a:gd name="T17" fmla="*/ 127 h 127"/>
                <a:gd name="T18" fmla="*/ 19 w 149"/>
                <a:gd name="T19" fmla="*/ 119 h 127"/>
                <a:gd name="T20" fmla="*/ 44 w 149"/>
                <a:gd name="T21" fmla="*/ 110 h 127"/>
                <a:gd name="T22" fmla="*/ 13 w 149"/>
                <a:gd name="T23" fmla="*/ 110 h 127"/>
                <a:gd name="T24" fmla="*/ 4 w 149"/>
                <a:gd name="T25" fmla="*/ 105 h 127"/>
                <a:gd name="T26" fmla="*/ 0 w 149"/>
                <a:gd name="T27" fmla="*/ 95 h 127"/>
                <a:gd name="T28" fmla="*/ 0 w 149"/>
                <a:gd name="T29" fmla="*/ 31 h 127"/>
                <a:gd name="T30" fmla="*/ 4 w 149"/>
                <a:gd name="T31" fmla="*/ 20 h 127"/>
                <a:gd name="T32" fmla="*/ 13 w 149"/>
                <a:gd name="T33" fmla="*/ 16 h 127"/>
                <a:gd name="T34" fmla="*/ 127 w 149"/>
                <a:gd name="T35" fmla="*/ 0 h 127"/>
                <a:gd name="T36" fmla="*/ 90 w 149"/>
                <a:gd name="T37" fmla="*/ 33 h 127"/>
                <a:gd name="T38" fmla="*/ 90 w 149"/>
                <a:gd name="T39" fmla="*/ 33 h 127"/>
                <a:gd name="T40" fmla="*/ 100 w 149"/>
                <a:gd name="T41" fmla="*/ 35 h 127"/>
                <a:gd name="T42" fmla="*/ 127 w 149"/>
                <a:gd name="T43" fmla="*/ 0 h 127"/>
                <a:gd name="T44" fmla="*/ 133 w 149"/>
                <a:gd name="T45" fmla="*/ 2 h 127"/>
                <a:gd name="T46" fmla="*/ 103 w 149"/>
                <a:gd name="T47" fmla="*/ 38 h 127"/>
                <a:gd name="T48" fmla="*/ 101 w 149"/>
                <a:gd name="T49" fmla="*/ 40 h 127"/>
                <a:gd name="T50" fmla="*/ 52 w 149"/>
                <a:gd name="T51" fmla="*/ 31 h 127"/>
                <a:gd name="T52" fmla="*/ 52 w 149"/>
                <a:gd name="T53" fmla="*/ 35 h 127"/>
                <a:gd name="T54" fmla="*/ 67 w 149"/>
                <a:gd name="T55" fmla="*/ 73 h 127"/>
                <a:gd name="T56" fmla="*/ 79 w 149"/>
                <a:gd name="T57" fmla="*/ 53 h 127"/>
                <a:gd name="T58" fmla="*/ 81 w 149"/>
                <a:gd name="T59" fmla="*/ 53 h 127"/>
                <a:gd name="T60" fmla="*/ 83 w 149"/>
                <a:gd name="T61" fmla="*/ 53 h 127"/>
                <a:gd name="T62" fmla="*/ 85 w 149"/>
                <a:gd name="T63" fmla="*/ 55 h 127"/>
                <a:gd name="T64" fmla="*/ 74 w 149"/>
                <a:gd name="T65" fmla="*/ 79 h 127"/>
                <a:gd name="T66" fmla="*/ 78 w 149"/>
                <a:gd name="T67" fmla="*/ 79 h 127"/>
                <a:gd name="T68" fmla="*/ 144 w 149"/>
                <a:gd name="T69" fmla="*/ 53 h 127"/>
                <a:gd name="T70" fmla="*/ 122 w 149"/>
                <a:gd name="T71" fmla="*/ 42 h 127"/>
                <a:gd name="T72" fmla="*/ 122 w 149"/>
                <a:gd name="T73" fmla="*/ 40 h 127"/>
                <a:gd name="T74" fmla="*/ 122 w 149"/>
                <a:gd name="T75" fmla="*/ 38 h 127"/>
                <a:gd name="T76" fmla="*/ 123 w 149"/>
                <a:gd name="T77" fmla="*/ 37 h 127"/>
                <a:gd name="T78" fmla="*/ 149 w 149"/>
                <a:gd name="T79" fmla="*/ 48 h 127"/>
                <a:gd name="T80" fmla="*/ 149 w 149"/>
                <a:gd name="T81" fmla="*/ 42 h 127"/>
                <a:gd name="T82" fmla="*/ 134 w 149"/>
                <a:gd name="T83" fmla="*/ 5 h 127"/>
                <a:gd name="T84" fmla="*/ 133 w 149"/>
                <a:gd name="T85" fmla="*/ 2 h 127"/>
                <a:gd name="T86" fmla="*/ 103 w 149"/>
                <a:gd name="T87" fmla="*/ 101 h 127"/>
                <a:gd name="T88" fmla="*/ 100 w 149"/>
                <a:gd name="T89" fmla="*/ 105 h 127"/>
                <a:gd name="T90" fmla="*/ 101 w 149"/>
                <a:gd name="T91" fmla="*/ 106 h 127"/>
                <a:gd name="T92" fmla="*/ 103 w 149"/>
                <a:gd name="T93" fmla="*/ 108 h 127"/>
                <a:gd name="T94" fmla="*/ 107 w 149"/>
                <a:gd name="T95" fmla="*/ 105 h 127"/>
                <a:gd name="T96" fmla="*/ 105 w 149"/>
                <a:gd name="T97" fmla="*/ 103 h 127"/>
                <a:gd name="T98" fmla="*/ 103 w 149"/>
                <a:gd name="T99" fmla="*/ 10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9" h="127">
                  <a:moveTo>
                    <a:pt x="13" y="16"/>
                  </a:moveTo>
                  <a:lnTo>
                    <a:pt x="63" y="16"/>
                  </a:lnTo>
                  <a:lnTo>
                    <a:pt x="28" y="31"/>
                  </a:lnTo>
                  <a:lnTo>
                    <a:pt x="15" y="31"/>
                  </a:lnTo>
                  <a:lnTo>
                    <a:pt x="15" y="94"/>
                  </a:lnTo>
                  <a:lnTo>
                    <a:pt x="103" y="94"/>
                  </a:lnTo>
                  <a:lnTo>
                    <a:pt x="103" y="75"/>
                  </a:lnTo>
                  <a:lnTo>
                    <a:pt x="120" y="70"/>
                  </a:lnTo>
                  <a:lnTo>
                    <a:pt x="120" y="95"/>
                  </a:lnTo>
                  <a:lnTo>
                    <a:pt x="120" y="95"/>
                  </a:lnTo>
                  <a:lnTo>
                    <a:pt x="118" y="101"/>
                  </a:lnTo>
                  <a:lnTo>
                    <a:pt x="116" y="105"/>
                  </a:lnTo>
                  <a:lnTo>
                    <a:pt x="111" y="108"/>
                  </a:lnTo>
                  <a:lnTo>
                    <a:pt x="107" y="110"/>
                  </a:lnTo>
                  <a:lnTo>
                    <a:pt x="78" y="110"/>
                  </a:lnTo>
                  <a:lnTo>
                    <a:pt x="78" y="119"/>
                  </a:lnTo>
                  <a:lnTo>
                    <a:pt x="103" y="119"/>
                  </a:lnTo>
                  <a:lnTo>
                    <a:pt x="103" y="127"/>
                  </a:lnTo>
                  <a:lnTo>
                    <a:pt x="19" y="127"/>
                  </a:lnTo>
                  <a:lnTo>
                    <a:pt x="19" y="119"/>
                  </a:lnTo>
                  <a:lnTo>
                    <a:pt x="44" y="119"/>
                  </a:lnTo>
                  <a:lnTo>
                    <a:pt x="44" y="110"/>
                  </a:lnTo>
                  <a:lnTo>
                    <a:pt x="13" y="110"/>
                  </a:lnTo>
                  <a:lnTo>
                    <a:pt x="13" y="110"/>
                  </a:lnTo>
                  <a:lnTo>
                    <a:pt x="10" y="108"/>
                  </a:lnTo>
                  <a:lnTo>
                    <a:pt x="4" y="105"/>
                  </a:lnTo>
                  <a:lnTo>
                    <a:pt x="2" y="101"/>
                  </a:lnTo>
                  <a:lnTo>
                    <a:pt x="0" y="95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10" y="18"/>
                  </a:lnTo>
                  <a:lnTo>
                    <a:pt x="13" y="16"/>
                  </a:lnTo>
                  <a:lnTo>
                    <a:pt x="13" y="16"/>
                  </a:lnTo>
                  <a:close/>
                  <a:moveTo>
                    <a:pt x="127" y="0"/>
                  </a:moveTo>
                  <a:lnTo>
                    <a:pt x="54" y="26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127" y="0"/>
                  </a:lnTo>
                  <a:lnTo>
                    <a:pt x="127" y="0"/>
                  </a:lnTo>
                  <a:close/>
                  <a:moveTo>
                    <a:pt x="133" y="2"/>
                  </a:moveTo>
                  <a:lnTo>
                    <a:pt x="133" y="2"/>
                  </a:lnTo>
                  <a:lnTo>
                    <a:pt x="103" y="38"/>
                  </a:lnTo>
                  <a:lnTo>
                    <a:pt x="103" y="38"/>
                  </a:lnTo>
                  <a:lnTo>
                    <a:pt x="101" y="40"/>
                  </a:lnTo>
                  <a:lnTo>
                    <a:pt x="100" y="40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5"/>
                  </a:lnTo>
                  <a:lnTo>
                    <a:pt x="67" y="73"/>
                  </a:lnTo>
                  <a:lnTo>
                    <a:pt x="67" y="73"/>
                  </a:lnTo>
                  <a:lnTo>
                    <a:pt x="68" y="77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81" y="53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5" y="55"/>
                  </a:lnTo>
                  <a:lnTo>
                    <a:pt x="85" y="57"/>
                  </a:lnTo>
                  <a:lnTo>
                    <a:pt x="74" y="79"/>
                  </a:lnTo>
                  <a:lnTo>
                    <a:pt x="74" y="79"/>
                  </a:lnTo>
                  <a:lnTo>
                    <a:pt x="78" y="79"/>
                  </a:lnTo>
                  <a:lnTo>
                    <a:pt x="144" y="53"/>
                  </a:lnTo>
                  <a:lnTo>
                    <a:pt x="144" y="53"/>
                  </a:lnTo>
                  <a:lnTo>
                    <a:pt x="145" y="53"/>
                  </a:lnTo>
                  <a:lnTo>
                    <a:pt x="122" y="42"/>
                  </a:lnTo>
                  <a:lnTo>
                    <a:pt x="122" y="42"/>
                  </a:lnTo>
                  <a:lnTo>
                    <a:pt x="122" y="40"/>
                  </a:lnTo>
                  <a:lnTo>
                    <a:pt x="122" y="38"/>
                  </a:lnTo>
                  <a:lnTo>
                    <a:pt x="122" y="38"/>
                  </a:lnTo>
                  <a:lnTo>
                    <a:pt x="122" y="38"/>
                  </a:lnTo>
                  <a:lnTo>
                    <a:pt x="123" y="37"/>
                  </a:lnTo>
                  <a:lnTo>
                    <a:pt x="125" y="37"/>
                  </a:lnTo>
                  <a:lnTo>
                    <a:pt x="149" y="48"/>
                  </a:lnTo>
                  <a:lnTo>
                    <a:pt x="149" y="48"/>
                  </a:lnTo>
                  <a:lnTo>
                    <a:pt x="149" y="42"/>
                  </a:lnTo>
                  <a:lnTo>
                    <a:pt x="134" y="5"/>
                  </a:lnTo>
                  <a:lnTo>
                    <a:pt x="134" y="5"/>
                  </a:lnTo>
                  <a:lnTo>
                    <a:pt x="133" y="2"/>
                  </a:lnTo>
                  <a:lnTo>
                    <a:pt x="133" y="2"/>
                  </a:lnTo>
                  <a:close/>
                  <a:moveTo>
                    <a:pt x="103" y="101"/>
                  </a:moveTo>
                  <a:lnTo>
                    <a:pt x="103" y="101"/>
                  </a:lnTo>
                  <a:lnTo>
                    <a:pt x="101" y="103"/>
                  </a:lnTo>
                  <a:lnTo>
                    <a:pt x="100" y="105"/>
                  </a:lnTo>
                  <a:lnTo>
                    <a:pt x="100" y="105"/>
                  </a:lnTo>
                  <a:lnTo>
                    <a:pt x="101" y="106"/>
                  </a:lnTo>
                  <a:lnTo>
                    <a:pt x="103" y="108"/>
                  </a:lnTo>
                  <a:lnTo>
                    <a:pt x="103" y="108"/>
                  </a:lnTo>
                  <a:lnTo>
                    <a:pt x="105" y="106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5" y="103"/>
                  </a:lnTo>
                  <a:lnTo>
                    <a:pt x="103" y="101"/>
                  </a:lnTo>
                  <a:lnTo>
                    <a:pt x="103" y="1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 b="1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334992" y="1694760"/>
            <a:ext cx="1675447" cy="2228261"/>
            <a:chOff x="9463484" y="1699018"/>
            <a:chExt cx="1456258" cy="1936750"/>
          </a:xfrm>
        </p:grpSpPr>
        <p:sp>
          <p:nvSpPr>
            <p:cNvPr id="35" name="泪滴形 34"/>
            <p:cNvSpPr/>
            <p:nvPr/>
          </p:nvSpPr>
          <p:spPr bwMode="auto">
            <a:xfrm rot="8153283">
              <a:off x="9557364" y="1749818"/>
              <a:ext cx="1309687" cy="1311275"/>
            </a:xfrm>
            <a:prstGeom prst="teardrop">
              <a:avLst>
                <a:gd name="adj" fmla="val 118585"/>
              </a:avLst>
            </a:prstGeom>
            <a:solidFill>
              <a:srgbClr val="FAB3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b="1"/>
            </a:p>
          </p:txBody>
        </p:sp>
        <p:sp>
          <p:nvSpPr>
            <p:cNvPr id="36" name="泪滴形 35"/>
            <p:cNvSpPr/>
            <p:nvPr/>
          </p:nvSpPr>
          <p:spPr bwMode="auto">
            <a:xfrm rot="8153283">
              <a:off x="9508151" y="1699018"/>
              <a:ext cx="1408113" cy="1408112"/>
            </a:xfrm>
            <a:prstGeom prst="teardrop">
              <a:avLst>
                <a:gd name="adj" fmla="val 118585"/>
              </a:avLst>
            </a:prstGeom>
            <a:noFill/>
            <a:ln>
              <a:solidFill>
                <a:srgbClr val="FAB3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b="1"/>
            </a:p>
          </p:txBody>
        </p:sp>
        <p:sp>
          <p:nvSpPr>
            <p:cNvPr id="37" name="椭圆 36"/>
            <p:cNvSpPr/>
            <p:nvPr/>
          </p:nvSpPr>
          <p:spPr bwMode="auto">
            <a:xfrm>
              <a:off x="10127654" y="3515118"/>
              <a:ext cx="120650" cy="12065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b="1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463484" y="2330151"/>
              <a:ext cx="1456258" cy="453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总监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 411"/>
            <p:cNvSpPr>
              <a:spLocks noEditPoints="1"/>
            </p:cNvSpPr>
            <p:nvPr/>
          </p:nvSpPr>
          <p:spPr bwMode="auto">
            <a:xfrm>
              <a:off x="10055646" y="1938291"/>
              <a:ext cx="337233" cy="346536"/>
            </a:xfrm>
            <a:custGeom>
              <a:avLst/>
              <a:gdLst>
                <a:gd name="T0" fmla="*/ 68 w 145"/>
                <a:gd name="T1" fmla="*/ 75 h 149"/>
                <a:gd name="T2" fmla="*/ 86 w 145"/>
                <a:gd name="T3" fmla="*/ 86 h 149"/>
                <a:gd name="T4" fmla="*/ 81 w 145"/>
                <a:gd name="T5" fmla="*/ 110 h 149"/>
                <a:gd name="T6" fmla="*/ 73 w 145"/>
                <a:gd name="T7" fmla="*/ 129 h 149"/>
                <a:gd name="T8" fmla="*/ 57 w 145"/>
                <a:gd name="T9" fmla="*/ 140 h 149"/>
                <a:gd name="T10" fmla="*/ 38 w 145"/>
                <a:gd name="T11" fmla="*/ 141 h 149"/>
                <a:gd name="T12" fmla="*/ 18 w 145"/>
                <a:gd name="T13" fmla="*/ 130 h 149"/>
                <a:gd name="T14" fmla="*/ 9 w 145"/>
                <a:gd name="T15" fmla="*/ 118 h 149"/>
                <a:gd name="T16" fmla="*/ 9 w 145"/>
                <a:gd name="T17" fmla="*/ 90 h 149"/>
                <a:gd name="T18" fmla="*/ 18 w 145"/>
                <a:gd name="T19" fmla="*/ 77 h 149"/>
                <a:gd name="T20" fmla="*/ 38 w 145"/>
                <a:gd name="T21" fmla="*/ 68 h 149"/>
                <a:gd name="T22" fmla="*/ 121 w 145"/>
                <a:gd name="T23" fmla="*/ 30 h 149"/>
                <a:gd name="T24" fmla="*/ 99 w 145"/>
                <a:gd name="T25" fmla="*/ 33 h 149"/>
                <a:gd name="T26" fmla="*/ 88 w 145"/>
                <a:gd name="T27" fmla="*/ 44 h 149"/>
                <a:gd name="T28" fmla="*/ 88 w 145"/>
                <a:gd name="T29" fmla="*/ 63 h 149"/>
                <a:gd name="T30" fmla="*/ 93 w 145"/>
                <a:gd name="T31" fmla="*/ 77 h 149"/>
                <a:gd name="T32" fmla="*/ 106 w 145"/>
                <a:gd name="T33" fmla="*/ 90 h 149"/>
                <a:gd name="T34" fmla="*/ 130 w 145"/>
                <a:gd name="T35" fmla="*/ 86 h 149"/>
                <a:gd name="T36" fmla="*/ 141 w 145"/>
                <a:gd name="T37" fmla="*/ 75 h 149"/>
                <a:gd name="T38" fmla="*/ 139 w 145"/>
                <a:gd name="T39" fmla="*/ 59 h 149"/>
                <a:gd name="T40" fmla="*/ 134 w 145"/>
                <a:gd name="T41" fmla="*/ 44 h 149"/>
                <a:gd name="T42" fmla="*/ 121 w 145"/>
                <a:gd name="T43" fmla="*/ 35 h 149"/>
                <a:gd name="T44" fmla="*/ 125 w 145"/>
                <a:gd name="T45" fmla="*/ 61 h 149"/>
                <a:gd name="T46" fmla="*/ 104 w 145"/>
                <a:gd name="T47" fmla="*/ 68 h 149"/>
                <a:gd name="T48" fmla="*/ 110 w 145"/>
                <a:gd name="T49" fmla="*/ 50 h 149"/>
                <a:gd name="T50" fmla="*/ 117 w 145"/>
                <a:gd name="T51" fmla="*/ 64 h 149"/>
                <a:gd name="T52" fmla="*/ 110 w 145"/>
                <a:gd name="T53" fmla="*/ 57 h 149"/>
                <a:gd name="T54" fmla="*/ 132 w 145"/>
                <a:gd name="T55" fmla="*/ 63 h 149"/>
                <a:gd name="T56" fmla="*/ 106 w 145"/>
                <a:gd name="T57" fmla="*/ 75 h 149"/>
                <a:gd name="T58" fmla="*/ 103 w 145"/>
                <a:gd name="T59" fmla="*/ 46 h 149"/>
                <a:gd name="T60" fmla="*/ 66 w 145"/>
                <a:gd name="T61" fmla="*/ 0 h 149"/>
                <a:gd name="T62" fmla="*/ 44 w 145"/>
                <a:gd name="T63" fmla="*/ 4 h 149"/>
                <a:gd name="T64" fmla="*/ 33 w 145"/>
                <a:gd name="T65" fmla="*/ 17 h 149"/>
                <a:gd name="T66" fmla="*/ 33 w 145"/>
                <a:gd name="T67" fmla="*/ 33 h 149"/>
                <a:gd name="T68" fmla="*/ 40 w 145"/>
                <a:gd name="T69" fmla="*/ 48 h 149"/>
                <a:gd name="T70" fmla="*/ 53 w 145"/>
                <a:gd name="T71" fmla="*/ 61 h 149"/>
                <a:gd name="T72" fmla="*/ 75 w 145"/>
                <a:gd name="T73" fmla="*/ 57 h 149"/>
                <a:gd name="T74" fmla="*/ 86 w 145"/>
                <a:gd name="T75" fmla="*/ 46 h 149"/>
                <a:gd name="T76" fmla="*/ 86 w 145"/>
                <a:gd name="T77" fmla="*/ 30 h 149"/>
                <a:gd name="T78" fmla="*/ 81 w 145"/>
                <a:gd name="T79" fmla="*/ 15 h 149"/>
                <a:gd name="T80" fmla="*/ 66 w 145"/>
                <a:gd name="T81" fmla="*/ 6 h 149"/>
                <a:gd name="T82" fmla="*/ 71 w 145"/>
                <a:gd name="T83" fmla="*/ 33 h 149"/>
                <a:gd name="T84" fmla="*/ 51 w 145"/>
                <a:gd name="T85" fmla="*/ 39 h 149"/>
                <a:gd name="T86" fmla="*/ 57 w 145"/>
                <a:gd name="T87" fmla="*/ 20 h 149"/>
                <a:gd name="T88" fmla="*/ 62 w 145"/>
                <a:gd name="T89" fmla="*/ 35 h 149"/>
                <a:gd name="T90" fmla="*/ 57 w 145"/>
                <a:gd name="T91" fmla="*/ 28 h 149"/>
                <a:gd name="T92" fmla="*/ 77 w 145"/>
                <a:gd name="T93" fmla="*/ 33 h 149"/>
                <a:gd name="T94" fmla="*/ 51 w 145"/>
                <a:gd name="T95" fmla="*/ 46 h 149"/>
                <a:gd name="T96" fmla="*/ 49 w 145"/>
                <a:gd name="T97" fmla="*/ 19 h 149"/>
                <a:gd name="T98" fmla="*/ 44 w 145"/>
                <a:gd name="T99" fmla="*/ 88 h 149"/>
                <a:gd name="T100" fmla="*/ 33 w 145"/>
                <a:gd name="T101" fmla="*/ 116 h 149"/>
                <a:gd name="T102" fmla="*/ 59 w 145"/>
                <a:gd name="T103" fmla="*/ 110 h 149"/>
                <a:gd name="T104" fmla="*/ 44 w 145"/>
                <a:gd name="T105" fmla="*/ 88 h 149"/>
                <a:gd name="T106" fmla="*/ 38 w 145"/>
                <a:gd name="T107" fmla="*/ 99 h 149"/>
                <a:gd name="T108" fmla="*/ 44 w 145"/>
                <a:gd name="T109" fmla="*/ 112 h 149"/>
                <a:gd name="T110" fmla="*/ 51 w 145"/>
                <a:gd name="T111" fmla="*/ 101 h 149"/>
                <a:gd name="T112" fmla="*/ 35 w 145"/>
                <a:gd name="T113" fmla="*/ 81 h 149"/>
                <a:gd name="T114" fmla="*/ 27 w 145"/>
                <a:gd name="T115" fmla="*/ 121 h 149"/>
                <a:gd name="T116" fmla="*/ 70 w 145"/>
                <a:gd name="T117" fmla="*/ 10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5" h="149">
                  <a:moveTo>
                    <a:pt x="51" y="68"/>
                  </a:moveTo>
                  <a:lnTo>
                    <a:pt x="51" y="68"/>
                  </a:lnTo>
                  <a:lnTo>
                    <a:pt x="59" y="70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8" y="64"/>
                  </a:lnTo>
                  <a:lnTo>
                    <a:pt x="71" y="68"/>
                  </a:lnTo>
                  <a:lnTo>
                    <a:pt x="68" y="75"/>
                  </a:lnTo>
                  <a:lnTo>
                    <a:pt x="68" y="75"/>
                  </a:lnTo>
                  <a:lnTo>
                    <a:pt x="71" y="77"/>
                  </a:lnTo>
                  <a:lnTo>
                    <a:pt x="71" y="77"/>
                  </a:lnTo>
                  <a:lnTo>
                    <a:pt x="73" y="81"/>
                  </a:lnTo>
                  <a:lnTo>
                    <a:pt x="81" y="77"/>
                  </a:lnTo>
                  <a:lnTo>
                    <a:pt x="81" y="77"/>
                  </a:lnTo>
                  <a:lnTo>
                    <a:pt x="84" y="83"/>
                  </a:lnTo>
                  <a:lnTo>
                    <a:pt x="86" y="86"/>
                  </a:lnTo>
                  <a:lnTo>
                    <a:pt x="79" y="92"/>
                  </a:lnTo>
                  <a:lnTo>
                    <a:pt x="79" y="92"/>
                  </a:lnTo>
                  <a:lnTo>
                    <a:pt x="81" y="97"/>
                  </a:lnTo>
                  <a:lnTo>
                    <a:pt x="88" y="99"/>
                  </a:lnTo>
                  <a:lnTo>
                    <a:pt x="88" y="99"/>
                  </a:lnTo>
                  <a:lnTo>
                    <a:pt x="90" y="105"/>
                  </a:lnTo>
                  <a:lnTo>
                    <a:pt x="88" y="110"/>
                  </a:lnTo>
                  <a:lnTo>
                    <a:pt x="81" y="110"/>
                  </a:lnTo>
                  <a:lnTo>
                    <a:pt x="81" y="110"/>
                  </a:lnTo>
                  <a:lnTo>
                    <a:pt x="79" y="118"/>
                  </a:lnTo>
                  <a:lnTo>
                    <a:pt x="86" y="121"/>
                  </a:lnTo>
                  <a:lnTo>
                    <a:pt x="86" y="121"/>
                  </a:lnTo>
                  <a:lnTo>
                    <a:pt x="82" y="127"/>
                  </a:lnTo>
                  <a:lnTo>
                    <a:pt x="81" y="130"/>
                  </a:lnTo>
                  <a:lnTo>
                    <a:pt x="73" y="129"/>
                  </a:lnTo>
                  <a:lnTo>
                    <a:pt x="73" y="129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68" y="134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6" y="143"/>
                  </a:lnTo>
                  <a:lnTo>
                    <a:pt x="62" y="145"/>
                  </a:lnTo>
                  <a:lnTo>
                    <a:pt x="57" y="140"/>
                  </a:lnTo>
                  <a:lnTo>
                    <a:pt x="57" y="140"/>
                  </a:lnTo>
                  <a:lnTo>
                    <a:pt x="51" y="141"/>
                  </a:lnTo>
                  <a:lnTo>
                    <a:pt x="49" y="149"/>
                  </a:lnTo>
                  <a:lnTo>
                    <a:pt x="49" y="149"/>
                  </a:lnTo>
                  <a:lnTo>
                    <a:pt x="44" y="149"/>
                  </a:lnTo>
                  <a:lnTo>
                    <a:pt x="38" y="149"/>
                  </a:lnTo>
                  <a:lnTo>
                    <a:pt x="38" y="141"/>
                  </a:lnTo>
                  <a:lnTo>
                    <a:pt x="38" y="141"/>
                  </a:lnTo>
                  <a:lnTo>
                    <a:pt x="31" y="140"/>
                  </a:lnTo>
                  <a:lnTo>
                    <a:pt x="27" y="145"/>
                  </a:lnTo>
                  <a:lnTo>
                    <a:pt x="27" y="145"/>
                  </a:lnTo>
                  <a:lnTo>
                    <a:pt x="22" y="143"/>
                  </a:lnTo>
                  <a:lnTo>
                    <a:pt x="18" y="140"/>
                  </a:lnTo>
                  <a:lnTo>
                    <a:pt x="20" y="132"/>
                  </a:lnTo>
                  <a:lnTo>
                    <a:pt x="20" y="132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5" y="129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5" y="127"/>
                  </a:lnTo>
                  <a:lnTo>
                    <a:pt x="3" y="121"/>
                  </a:lnTo>
                  <a:lnTo>
                    <a:pt x="9" y="118"/>
                  </a:lnTo>
                  <a:lnTo>
                    <a:pt x="9" y="118"/>
                  </a:lnTo>
                  <a:lnTo>
                    <a:pt x="7" y="110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9" y="90"/>
                  </a:lnTo>
                  <a:lnTo>
                    <a:pt x="3" y="86"/>
                  </a:lnTo>
                  <a:lnTo>
                    <a:pt x="3" y="86"/>
                  </a:lnTo>
                  <a:lnTo>
                    <a:pt x="5" y="81"/>
                  </a:lnTo>
                  <a:lnTo>
                    <a:pt x="9" y="77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20" y="75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2" y="64"/>
                  </a:lnTo>
                  <a:lnTo>
                    <a:pt x="27" y="63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8" y="68"/>
                  </a:lnTo>
                  <a:lnTo>
                    <a:pt x="38" y="61"/>
                  </a:lnTo>
                  <a:lnTo>
                    <a:pt x="38" y="61"/>
                  </a:lnTo>
                  <a:lnTo>
                    <a:pt x="44" y="59"/>
                  </a:lnTo>
                  <a:lnTo>
                    <a:pt x="49" y="61"/>
                  </a:lnTo>
                  <a:lnTo>
                    <a:pt x="51" y="68"/>
                  </a:lnTo>
                  <a:lnTo>
                    <a:pt x="51" y="68"/>
                  </a:lnTo>
                  <a:close/>
                  <a:moveTo>
                    <a:pt x="121" y="35"/>
                  </a:moveTo>
                  <a:lnTo>
                    <a:pt x="121" y="30"/>
                  </a:lnTo>
                  <a:lnTo>
                    <a:pt x="121" y="30"/>
                  </a:lnTo>
                  <a:lnTo>
                    <a:pt x="114" y="30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08" y="35"/>
                  </a:lnTo>
                  <a:lnTo>
                    <a:pt x="104" y="31"/>
                  </a:lnTo>
                  <a:lnTo>
                    <a:pt x="104" y="31"/>
                  </a:lnTo>
                  <a:lnTo>
                    <a:pt x="99" y="33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95" y="42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88" y="44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0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2" y="61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90" y="66"/>
                  </a:lnTo>
                  <a:lnTo>
                    <a:pt x="84" y="70"/>
                  </a:lnTo>
                  <a:lnTo>
                    <a:pt x="84" y="70"/>
                  </a:lnTo>
                  <a:lnTo>
                    <a:pt x="88" y="75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93" y="77"/>
                  </a:lnTo>
                  <a:lnTo>
                    <a:pt x="93" y="77"/>
                  </a:lnTo>
                  <a:lnTo>
                    <a:pt x="95" y="79"/>
                  </a:lnTo>
                  <a:lnTo>
                    <a:pt x="93" y="83"/>
                  </a:lnTo>
                  <a:lnTo>
                    <a:pt x="93" y="83"/>
                  </a:lnTo>
                  <a:lnTo>
                    <a:pt x="99" y="86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6" y="85"/>
                  </a:lnTo>
                  <a:lnTo>
                    <a:pt x="106" y="90"/>
                  </a:lnTo>
                  <a:lnTo>
                    <a:pt x="106" y="90"/>
                  </a:lnTo>
                  <a:lnTo>
                    <a:pt x="114" y="92"/>
                  </a:lnTo>
                  <a:lnTo>
                    <a:pt x="115" y="86"/>
                  </a:lnTo>
                  <a:lnTo>
                    <a:pt x="115" y="86"/>
                  </a:lnTo>
                  <a:lnTo>
                    <a:pt x="121" y="86"/>
                  </a:lnTo>
                  <a:lnTo>
                    <a:pt x="123" y="90"/>
                  </a:lnTo>
                  <a:lnTo>
                    <a:pt x="123" y="90"/>
                  </a:lnTo>
                  <a:lnTo>
                    <a:pt x="130" y="86"/>
                  </a:lnTo>
                  <a:lnTo>
                    <a:pt x="128" y="83"/>
                  </a:lnTo>
                  <a:lnTo>
                    <a:pt x="128" y="83"/>
                  </a:lnTo>
                  <a:lnTo>
                    <a:pt x="130" y="81"/>
                  </a:lnTo>
                  <a:lnTo>
                    <a:pt x="130" y="81"/>
                  </a:lnTo>
                  <a:lnTo>
                    <a:pt x="132" y="79"/>
                  </a:lnTo>
                  <a:lnTo>
                    <a:pt x="137" y="81"/>
                  </a:lnTo>
                  <a:lnTo>
                    <a:pt x="137" y="81"/>
                  </a:lnTo>
                  <a:lnTo>
                    <a:pt x="141" y="75"/>
                  </a:lnTo>
                  <a:lnTo>
                    <a:pt x="137" y="72"/>
                  </a:lnTo>
                  <a:lnTo>
                    <a:pt x="137" y="72"/>
                  </a:lnTo>
                  <a:lnTo>
                    <a:pt x="139" y="68"/>
                  </a:lnTo>
                  <a:lnTo>
                    <a:pt x="145" y="68"/>
                  </a:lnTo>
                  <a:lnTo>
                    <a:pt x="145" y="68"/>
                  </a:lnTo>
                  <a:lnTo>
                    <a:pt x="145" y="61"/>
                  </a:lnTo>
                  <a:lnTo>
                    <a:pt x="139" y="59"/>
                  </a:lnTo>
                  <a:lnTo>
                    <a:pt x="139" y="59"/>
                  </a:lnTo>
                  <a:lnTo>
                    <a:pt x="139" y="53"/>
                  </a:lnTo>
                  <a:lnTo>
                    <a:pt x="143" y="52"/>
                  </a:lnTo>
                  <a:lnTo>
                    <a:pt x="143" y="52"/>
                  </a:lnTo>
                  <a:lnTo>
                    <a:pt x="141" y="44"/>
                  </a:lnTo>
                  <a:lnTo>
                    <a:pt x="136" y="46"/>
                  </a:lnTo>
                  <a:lnTo>
                    <a:pt x="136" y="46"/>
                  </a:lnTo>
                  <a:lnTo>
                    <a:pt x="134" y="44"/>
                  </a:lnTo>
                  <a:lnTo>
                    <a:pt x="134" y="44"/>
                  </a:lnTo>
                  <a:lnTo>
                    <a:pt x="132" y="42"/>
                  </a:lnTo>
                  <a:lnTo>
                    <a:pt x="136" y="37"/>
                  </a:lnTo>
                  <a:lnTo>
                    <a:pt x="136" y="37"/>
                  </a:lnTo>
                  <a:lnTo>
                    <a:pt x="130" y="3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1" y="35"/>
                  </a:lnTo>
                  <a:lnTo>
                    <a:pt x="121" y="35"/>
                  </a:lnTo>
                  <a:close/>
                  <a:moveTo>
                    <a:pt x="115" y="50"/>
                  </a:moveTo>
                  <a:lnTo>
                    <a:pt x="115" y="50"/>
                  </a:lnTo>
                  <a:lnTo>
                    <a:pt x="119" y="50"/>
                  </a:lnTo>
                  <a:lnTo>
                    <a:pt x="123" y="53"/>
                  </a:lnTo>
                  <a:lnTo>
                    <a:pt x="123" y="53"/>
                  </a:lnTo>
                  <a:lnTo>
                    <a:pt x="125" y="57"/>
                  </a:lnTo>
                  <a:lnTo>
                    <a:pt x="125" y="61"/>
                  </a:lnTo>
                  <a:lnTo>
                    <a:pt x="125" y="61"/>
                  </a:lnTo>
                  <a:lnTo>
                    <a:pt x="125" y="66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17" y="72"/>
                  </a:lnTo>
                  <a:lnTo>
                    <a:pt x="114" y="72"/>
                  </a:lnTo>
                  <a:lnTo>
                    <a:pt x="114" y="72"/>
                  </a:lnTo>
                  <a:lnTo>
                    <a:pt x="108" y="70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3" y="64"/>
                  </a:lnTo>
                  <a:lnTo>
                    <a:pt x="103" y="59"/>
                  </a:lnTo>
                  <a:lnTo>
                    <a:pt x="103" y="59"/>
                  </a:lnTo>
                  <a:lnTo>
                    <a:pt x="104" y="55"/>
                  </a:lnTo>
                  <a:lnTo>
                    <a:pt x="106" y="52"/>
                  </a:lnTo>
                  <a:lnTo>
                    <a:pt x="106" y="52"/>
                  </a:lnTo>
                  <a:lnTo>
                    <a:pt x="110" y="50"/>
                  </a:lnTo>
                  <a:lnTo>
                    <a:pt x="115" y="50"/>
                  </a:lnTo>
                  <a:lnTo>
                    <a:pt x="115" y="50"/>
                  </a:lnTo>
                  <a:close/>
                  <a:moveTo>
                    <a:pt x="117" y="57"/>
                  </a:moveTo>
                  <a:lnTo>
                    <a:pt x="117" y="57"/>
                  </a:lnTo>
                  <a:lnTo>
                    <a:pt x="119" y="61"/>
                  </a:lnTo>
                  <a:lnTo>
                    <a:pt x="119" y="61"/>
                  </a:lnTo>
                  <a:lnTo>
                    <a:pt x="117" y="64"/>
                  </a:lnTo>
                  <a:lnTo>
                    <a:pt x="117" y="64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108" y="59"/>
                  </a:lnTo>
                  <a:lnTo>
                    <a:pt x="108" y="59"/>
                  </a:lnTo>
                  <a:lnTo>
                    <a:pt x="110" y="57"/>
                  </a:lnTo>
                  <a:lnTo>
                    <a:pt x="110" y="57"/>
                  </a:lnTo>
                  <a:lnTo>
                    <a:pt x="115" y="55"/>
                  </a:lnTo>
                  <a:lnTo>
                    <a:pt x="115" y="55"/>
                  </a:lnTo>
                  <a:lnTo>
                    <a:pt x="117" y="57"/>
                  </a:lnTo>
                  <a:lnTo>
                    <a:pt x="117" y="57"/>
                  </a:lnTo>
                  <a:close/>
                  <a:moveTo>
                    <a:pt x="128" y="50"/>
                  </a:moveTo>
                  <a:lnTo>
                    <a:pt x="128" y="50"/>
                  </a:lnTo>
                  <a:lnTo>
                    <a:pt x="130" y="55"/>
                  </a:lnTo>
                  <a:lnTo>
                    <a:pt x="132" y="63"/>
                  </a:lnTo>
                  <a:lnTo>
                    <a:pt x="132" y="63"/>
                  </a:lnTo>
                  <a:lnTo>
                    <a:pt x="128" y="68"/>
                  </a:lnTo>
                  <a:lnTo>
                    <a:pt x="125" y="74"/>
                  </a:lnTo>
                  <a:lnTo>
                    <a:pt x="125" y="74"/>
                  </a:lnTo>
                  <a:lnTo>
                    <a:pt x="119" y="77"/>
                  </a:lnTo>
                  <a:lnTo>
                    <a:pt x="112" y="77"/>
                  </a:lnTo>
                  <a:lnTo>
                    <a:pt x="112" y="77"/>
                  </a:lnTo>
                  <a:lnTo>
                    <a:pt x="106" y="75"/>
                  </a:lnTo>
                  <a:lnTo>
                    <a:pt x="101" y="72"/>
                  </a:lnTo>
                  <a:lnTo>
                    <a:pt x="101" y="72"/>
                  </a:lnTo>
                  <a:lnTo>
                    <a:pt x="97" y="64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9" y="52"/>
                  </a:lnTo>
                  <a:lnTo>
                    <a:pt x="103" y="46"/>
                  </a:lnTo>
                  <a:lnTo>
                    <a:pt x="103" y="46"/>
                  </a:lnTo>
                  <a:lnTo>
                    <a:pt x="110" y="44"/>
                  </a:lnTo>
                  <a:lnTo>
                    <a:pt x="115" y="42"/>
                  </a:lnTo>
                  <a:lnTo>
                    <a:pt x="115" y="42"/>
                  </a:lnTo>
                  <a:lnTo>
                    <a:pt x="123" y="46"/>
                  </a:lnTo>
                  <a:lnTo>
                    <a:pt x="128" y="50"/>
                  </a:lnTo>
                  <a:lnTo>
                    <a:pt x="128" y="50"/>
                  </a:lnTo>
                  <a:close/>
                  <a:moveTo>
                    <a:pt x="66" y="6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44" y="4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2" y="13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3" y="17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5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31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5" y="37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33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50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44" y="59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53" y="57"/>
                  </a:lnTo>
                  <a:lnTo>
                    <a:pt x="53" y="61"/>
                  </a:lnTo>
                  <a:lnTo>
                    <a:pt x="53" y="61"/>
                  </a:lnTo>
                  <a:lnTo>
                    <a:pt x="60" y="63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6" y="57"/>
                  </a:lnTo>
                  <a:lnTo>
                    <a:pt x="68" y="61"/>
                  </a:lnTo>
                  <a:lnTo>
                    <a:pt x="68" y="61"/>
                  </a:lnTo>
                  <a:lnTo>
                    <a:pt x="75" y="57"/>
                  </a:lnTo>
                  <a:lnTo>
                    <a:pt x="73" y="53"/>
                  </a:lnTo>
                  <a:lnTo>
                    <a:pt x="73" y="53"/>
                  </a:lnTo>
                  <a:lnTo>
                    <a:pt x="75" y="52"/>
                  </a:lnTo>
                  <a:lnTo>
                    <a:pt x="75" y="52"/>
                  </a:lnTo>
                  <a:lnTo>
                    <a:pt x="79" y="50"/>
                  </a:lnTo>
                  <a:lnTo>
                    <a:pt x="82" y="53"/>
                  </a:lnTo>
                  <a:lnTo>
                    <a:pt x="82" y="53"/>
                  </a:lnTo>
                  <a:lnTo>
                    <a:pt x="86" y="46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4" y="39"/>
                  </a:lnTo>
                  <a:lnTo>
                    <a:pt x="90" y="39"/>
                  </a:lnTo>
                  <a:lnTo>
                    <a:pt x="90" y="39"/>
                  </a:lnTo>
                  <a:lnTo>
                    <a:pt x="90" y="31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4" y="24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86" y="15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79" y="13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75" y="4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66" y="6"/>
                  </a:lnTo>
                  <a:lnTo>
                    <a:pt x="66" y="6"/>
                  </a:lnTo>
                  <a:close/>
                  <a:moveTo>
                    <a:pt x="60" y="20"/>
                  </a:moveTo>
                  <a:lnTo>
                    <a:pt x="60" y="20"/>
                  </a:lnTo>
                  <a:lnTo>
                    <a:pt x="66" y="22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70" y="28"/>
                  </a:lnTo>
                  <a:lnTo>
                    <a:pt x="71" y="33"/>
                  </a:lnTo>
                  <a:lnTo>
                    <a:pt x="71" y="33"/>
                  </a:lnTo>
                  <a:lnTo>
                    <a:pt x="70" y="37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2" y="42"/>
                  </a:lnTo>
                  <a:lnTo>
                    <a:pt x="59" y="42"/>
                  </a:lnTo>
                  <a:lnTo>
                    <a:pt x="59" y="42"/>
                  </a:lnTo>
                  <a:lnTo>
                    <a:pt x="55" y="41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49" y="35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26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7" y="20"/>
                  </a:lnTo>
                  <a:lnTo>
                    <a:pt x="60" y="20"/>
                  </a:lnTo>
                  <a:lnTo>
                    <a:pt x="60" y="20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1"/>
                  </a:lnTo>
                  <a:lnTo>
                    <a:pt x="55" y="31"/>
                  </a:lnTo>
                  <a:lnTo>
                    <a:pt x="57" y="28"/>
                  </a:lnTo>
                  <a:lnTo>
                    <a:pt x="57" y="28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4" y="28"/>
                  </a:lnTo>
                  <a:lnTo>
                    <a:pt x="64" y="28"/>
                  </a:lnTo>
                  <a:close/>
                  <a:moveTo>
                    <a:pt x="73" y="20"/>
                  </a:moveTo>
                  <a:lnTo>
                    <a:pt x="73" y="20"/>
                  </a:lnTo>
                  <a:lnTo>
                    <a:pt x="77" y="26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5" y="39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64" y="48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1" y="46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4" y="37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4" y="22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55" y="15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8" y="17"/>
                  </a:lnTo>
                  <a:lnTo>
                    <a:pt x="73" y="20"/>
                  </a:lnTo>
                  <a:lnTo>
                    <a:pt x="73" y="20"/>
                  </a:lnTo>
                  <a:close/>
                  <a:moveTo>
                    <a:pt x="44" y="88"/>
                  </a:moveTo>
                  <a:lnTo>
                    <a:pt x="44" y="88"/>
                  </a:lnTo>
                  <a:lnTo>
                    <a:pt x="38" y="90"/>
                  </a:lnTo>
                  <a:lnTo>
                    <a:pt x="33" y="92"/>
                  </a:lnTo>
                  <a:lnTo>
                    <a:pt x="33" y="92"/>
                  </a:lnTo>
                  <a:lnTo>
                    <a:pt x="29" y="97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9" y="110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8" y="119"/>
                  </a:lnTo>
                  <a:lnTo>
                    <a:pt x="44" y="119"/>
                  </a:lnTo>
                  <a:lnTo>
                    <a:pt x="44" y="119"/>
                  </a:lnTo>
                  <a:lnTo>
                    <a:pt x="51" y="119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9" y="110"/>
                  </a:lnTo>
                  <a:lnTo>
                    <a:pt x="60" y="105"/>
                  </a:lnTo>
                  <a:lnTo>
                    <a:pt x="60" y="105"/>
                  </a:lnTo>
                  <a:lnTo>
                    <a:pt x="59" y="97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51" y="90"/>
                  </a:lnTo>
                  <a:lnTo>
                    <a:pt x="44" y="88"/>
                  </a:lnTo>
                  <a:lnTo>
                    <a:pt x="44" y="88"/>
                  </a:lnTo>
                  <a:close/>
                  <a:moveTo>
                    <a:pt x="49" y="99"/>
                  </a:moveTo>
                  <a:lnTo>
                    <a:pt x="49" y="99"/>
                  </a:lnTo>
                  <a:lnTo>
                    <a:pt x="48" y="97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2" y="97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101"/>
                  </a:lnTo>
                  <a:lnTo>
                    <a:pt x="37" y="105"/>
                  </a:lnTo>
                  <a:lnTo>
                    <a:pt x="37" y="105"/>
                  </a:lnTo>
                  <a:lnTo>
                    <a:pt x="38" y="107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42" y="110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8" y="110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5"/>
                  </a:lnTo>
                  <a:lnTo>
                    <a:pt x="51" y="101"/>
                  </a:lnTo>
                  <a:lnTo>
                    <a:pt x="49" y="99"/>
                  </a:lnTo>
                  <a:lnTo>
                    <a:pt x="49" y="99"/>
                  </a:lnTo>
                  <a:close/>
                  <a:moveTo>
                    <a:pt x="62" y="86"/>
                  </a:moveTo>
                  <a:lnTo>
                    <a:pt x="62" y="86"/>
                  </a:lnTo>
                  <a:lnTo>
                    <a:pt x="55" y="81"/>
                  </a:lnTo>
                  <a:lnTo>
                    <a:pt x="44" y="79"/>
                  </a:lnTo>
                  <a:lnTo>
                    <a:pt x="44" y="79"/>
                  </a:lnTo>
                  <a:lnTo>
                    <a:pt x="35" y="81"/>
                  </a:lnTo>
                  <a:lnTo>
                    <a:pt x="27" y="86"/>
                  </a:lnTo>
                  <a:lnTo>
                    <a:pt x="27" y="86"/>
                  </a:lnTo>
                  <a:lnTo>
                    <a:pt x="22" y="94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2" y="114"/>
                  </a:lnTo>
                  <a:lnTo>
                    <a:pt x="27" y="121"/>
                  </a:lnTo>
                  <a:lnTo>
                    <a:pt x="27" y="121"/>
                  </a:lnTo>
                  <a:lnTo>
                    <a:pt x="35" y="127"/>
                  </a:lnTo>
                  <a:lnTo>
                    <a:pt x="44" y="129"/>
                  </a:lnTo>
                  <a:lnTo>
                    <a:pt x="44" y="129"/>
                  </a:lnTo>
                  <a:lnTo>
                    <a:pt x="55" y="127"/>
                  </a:lnTo>
                  <a:lnTo>
                    <a:pt x="62" y="121"/>
                  </a:lnTo>
                  <a:lnTo>
                    <a:pt x="62" y="121"/>
                  </a:lnTo>
                  <a:lnTo>
                    <a:pt x="68" y="114"/>
                  </a:lnTo>
                  <a:lnTo>
                    <a:pt x="70" y="105"/>
                  </a:lnTo>
                  <a:lnTo>
                    <a:pt x="70" y="105"/>
                  </a:lnTo>
                  <a:lnTo>
                    <a:pt x="68" y="94"/>
                  </a:lnTo>
                  <a:lnTo>
                    <a:pt x="62" y="86"/>
                  </a:lnTo>
                  <a:lnTo>
                    <a:pt x="62" y="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 b="1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401529" y="1694999"/>
            <a:ext cx="1675447" cy="2226435"/>
            <a:chOff x="2330196" y="1816081"/>
            <a:chExt cx="1456258" cy="1935163"/>
          </a:xfrm>
        </p:grpSpPr>
        <p:sp>
          <p:nvSpPr>
            <p:cNvPr id="41" name="泪滴形 40"/>
            <p:cNvSpPr/>
            <p:nvPr/>
          </p:nvSpPr>
          <p:spPr bwMode="auto">
            <a:xfrm rot="8153283">
              <a:off x="2403481" y="1873231"/>
              <a:ext cx="1309688" cy="1308100"/>
            </a:xfrm>
            <a:prstGeom prst="teardrop">
              <a:avLst>
                <a:gd name="adj" fmla="val 118585"/>
              </a:avLst>
            </a:prstGeom>
            <a:solidFill>
              <a:srgbClr val="00539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b="1"/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2330196" y="1816081"/>
              <a:ext cx="1456258" cy="1935163"/>
              <a:chOff x="2330196" y="1816081"/>
              <a:chExt cx="1456258" cy="1935163"/>
            </a:xfrm>
          </p:grpSpPr>
          <p:sp>
            <p:nvSpPr>
              <p:cNvPr id="43" name="泪滴形 42"/>
              <p:cNvSpPr/>
              <p:nvPr/>
            </p:nvSpPr>
            <p:spPr bwMode="auto">
              <a:xfrm rot="8153283">
                <a:off x="2354269" y="1816081"/>
                <a:ext cx="1408112" cy="1408113"/>
              </a:xfrm>
              <a:prstGeom prst="teardrop">
                <a:avLst>
                  <a:gd name="adj" fmla="val 118585"/>
                </a:avLst>
              </a:prstGeom>
              <a:noFill/>
              <a:ln>
                <a:solidFill>
                  <a:srgbClr val="00B0F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600" b="1"/>
              </a:p>
            </p:txBody>
          </p:sp>
          <p:sp>
            <p:nvSpPr>
              <p:cNvPr id="44" name="椭圆 43"/>
              <p:cNvSpPr/>
              <p:nvPr/>
            </p:nvSpPr>
            <p:spPr bwMode="auto">
              <a:xfrm>
                <a:off x="2979744" y="3630594"/>
                <a:ext cx="120650" cy="12065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600" b="1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330196" y="2518766"/>
                <a:ext cx="1456258" cy="346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普通员工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Freeform 420"/>
              <p:cNvSpPr>
                <a:spLocks noEditPoints="1"/>
              </p:cNvSpPr>
              <p:nvPr/>
            </p:nvSpPr>
            <p:spPr bwMode="auto">
              <a:xfrm>
                <a:off x="2858480" y="2072346"/>
                <a:ext cx="332583" cy="323280"/>
              </a:xfrm>
              <a:custGeom>
                <a:avLst/>
                <a:gdLst>
                  <a:gd name="T0" fmla="*/ 92 w 143"/>
                  <a:gd name="T1" fmla="*/ 139 h 139"/>
                  <a:gd name="T2" fmla="*/ 92 w 143"/>
                  <a:gd name="T3" fmla="*/ 86 h 139"/>
                  <a:gd name="T4" fmla="*/ 92 w 143"/>
                  <a:gd name="T5" fmla="*/ 86 h 139"/>
                  <a:gd name="T6" fmla="*/ 103 w 143"/>
                  <a:gd name="T7" fmla="*/ 80 h 139"/>
                  <a:gd name="T8" fmla="*/ 114 w 143"/>
                  <a:gd name="T9" fmla="*/ 77 h 139"/>
                  <a:gd name="T10" fmla="*/ 129 w 143"/>
                  <a:gd name="T11" fmla="*/ 75 h 139"/>
                  <a:gd name="T12" fmla="*/ 143 w 143"/>
                  <a:gd name="T13" fmla="*/ 75 h 139"/>
                  <a:gd name="T14" fmla="*/ 143 w 143"/>
                  <a:gd name="T15" fmla="*/ 75 h 139"/>
                  <a:gd name="T16" fmla="*/ 143 w 143"/>
                  <a:gd name="T17" fmla="*/ 86 h 139"/>
                  <a:gd name="T18" fmla="*/ 142 w 143"/>
                  <a:gd name="T19" fmla="*/ 95 h 139"/>
                  <a:gd name="T20" fmla="*/ 138 w 143"/>
                  <a:gd name="T21" fmla="*/ 104 h 139"/>
                  <a:gd name="T22" fmla="*/ 132 w 143"/>
                  <a:gd name="T23" fmla="*/ 113 h 139"/>
                  <a:gd name="T24" fmla="*/ 125 w 143"/>
                  <a:gd name="T25" fmla="*/ 121 h 139"/>
                  <a:gd name="T26" fmla="*/ 118 w 143"/>
                  <a:gd name="T27" fmla="*/ 128 h 139"/>
                  <a:gd name="T28" fmla="*/ 110 w 143"/>
                  <a:gd name="T29" fmla="*/ 133 h 139"/>
                  <a:gd name="T30" fmla="*/ 99 w 143"/>
                  <a:gd name="T31" fmla="*/ 139 h 139"/>
                  <a:gd name="T32" fmla="*/ 92 w 143"/>
                  <a:gd name="T33" fmla="*/ 139 h 139"/>
                  <a:gd name="T34" fmla="*/ 92 w 143"/>
                  <a:gd name="T35" fmla="*/ 139 h 139"/>
                  <a:gd name="T36" fmla="*/ 55 w 143"/>
                  <a:gd name="T37" fmla="*/ 139 h 139"/>
                  <a:gd name="T38" fmla="*/ 81 w 143"/>
                  <a:gd name="T39" fmla="*/ 139 h 139"/>
                  <a:gd name="T40" fmla="*/ 81 w 143"/>
                  <a:gd name="T41" fmla="*/ 73 h 139"/>
                  <a:gd name="T42" fmla="*/ 81 w 143"/>
                  <a:gd name="T43" fmla="*/ 73 h 139"/>
                  <a:gd name="T44" fmla="*/ 94 w 143"/>
                  <a:gd name="T45" fmla="*/ 67 h 139"/>
                  <a:gd name="T46" fmla="*/ 101 w 143"/>
                  <a:gd name="T47" fmla="*/ 58 h 139"/>
                  <a:gd name="T48" fmla="*/ 108 w 143"/>
                  <a:gd name="T49" fmla="*/ 49 h 139"/>
                  <a:gd name="T50" fmla="*/ 110 w 143"/>
                  <a:gd name="T51" fmla="*/ 38 h 139"/>
                  <a:gd name="T52" fmla="*/ 112 w 143"/>
                  <a:gd name="T53" fmla="*/ 27 h 139"/>
                  <a:gd name="T54" fmla="*/ 108 w 143"/>
                  <a:gd name="T55" fmla="*/ 16 h 139"/>
                  <a:gd name="T56" fmla="*/ 103 w 143"/>
                  <a:gd name="T57" fmla="*/ 7 h 139"/>
                  <a:gd name="T58" fmla="*/ 94 w 143"/>
                  <a:gd name="T59" fmla="*/ 0 h 139"/>
                  <a:gd name="T60" fmla="*/ 86 w 143"/>
                  <a:gd name="T61" fmla="*/ 20 h 139"/>
                  <a:gd name="T62" fmla="*/ 74 w 143"/>
                  <a:gd name="T63" fmla="*/ 1 h 139"/>
                  <a:gd name="T64" fmla="*/ 61 w 143"/>
                  <a:gd name="T65" fmla="*/ 20 h 139"/>
                  <a:gd name="T66" fmla="*/ 53 w 143"/>
                  <a:gd name="T67" fmla="*/ 0 h 139"/>
                  <a:gd name="T68" fmla="*/ 53 w 143"/>
                  <a:gd name="T69" fmla="*/ 0 h 139"/>
                  <a:gd name="T70" fmla="*/ 44 w 143"/>
                  <a:gd name="T71" fmla="*/ 7 h 139"/>
                  <a:gd name="T72" fmla="*/ 39 w 143"/>
                  <a:gd name="T73" fmla="*/ 16 h 139"/>
                  <a:gd name="T74" fmla="*/ 35 w 143"/>
                  <a:gd name="T75" fmla="*/ 27 h 139"/>
                  <a:gd name="T76" fmla="*/ 37 w 143"/>
                  <a:gd name="T77" fmla="*/ 38 h 139"/>
                  <a:gd name="T78" fmla="*/ 41 w 143"/>
                  <a:gd name="T79" fmla="*/ 49 h 139"/>
                  <a:gd name="T80" fmla="*/ 46 w 143"/>
                  <a:gd name="T81" fmla="*/ 58 h 139"/>
                  <a:gd name="T82" fmla="*/ 55 w 143"/>
                  <a:gd name="T83" fmla="*/ 67 h 139"/>
                  <a:gd name="T84" fmla="*/ 66 w 143"/>
                  <a:gd name="T85" fmla="*/ 73 h 139"/>
                  <a:gd name="T86" fmla="*/ 66 w 143"/>
                  <a:gd name="T87" fmla="*/ 100 h 139"/>
                  <a:gd name="T88" fmla="*/ 66 w 143"/>
                  <a:gd name="T89" fmla="*/ 100 h 139"/>
                  <a:gd name="T90" fmla="*/ 63 w 143"/>
                  <a:gd name="T91" fmla="*/ 93 h 139"/>
                  <a:gd name="T92" fmla="*/ 55 w 143"/>
                  <a:gd name="T93" fmla="*/ 88 h 139"/>
                  <a:gd name="T94" fmla="*/ 50 w 143"/>
                  <a:gd name="T95" fmla="*/ 82 h 139"/>
                  <a:gd name="T96" fmla="*/ 41 w 143"/>
                  <a:gd name="T97" fmla="*/ 78 h 139"/>
                  <a:gd name="T98" fmla="*/ 31 w 143"/>
                  <a:gd name="T99" fmla="*/ 75 h 139"/>
                  <a:gd name="T100" fmla="*/ 22 w 143"/>
                  <a:gd name="T101" fmla="*/ 73 h 139"/>
                  <a:gd name="T102" fmla="*/ 13 w 143"/>
                  <a:gd name="T103" fmla="*/ 73 h 139"/>
                  <a:gd name="T104" fmla="*/ 2 w 143"/>
                  <a:gd name="T105" fmla="*/ 73 h 139"/>
                  <a:gd name="T106" fmla="*/ 2 w 143"/>
                  <a:gd name="T107" fmla="*/ 73 h 139"/>
                  <a:gd name="T108" fmla="*/ 0 w 143"/>
                  <a:gd name="T109" fmla="*/ 86 h 139"/>
                  <a:gd name="T110" fmla="*/ 4 w 143"/>
                  <a:gd name="T111" fmla="*/ 99 h 139"/>
                  <a:gd name="T112" fmla="*/ 8 w 143"/>
                  <a:gd name="T113" fmla="*/ 108 h 139"/>
                  <a:gd name="T114" fmla="*/ 15 w 143"/>
                  <a:gd name="T115" fmla="*/ 117 h 139"/>
                  <a:gd name="T116" fmla="*/ 24 w 143"/>
                  <a:gd name="T117" fmla="*/ 124 h 139"/>
                  <a:gd name="T118" fmla="*/ 33 w 143"/>
                  <a:gd name="T119" fmla="*/ 130 h 139"/>
                  <a:gd name="T120" fmla="*/ 44 w 143"/>
                  <a:gd name="T121" fmla="*/ 135 h 139"/>
                  <a:gd name="T122" fmla="*/ 55 w 143"/>
                  <a:gd name="T123" fmla="*/ 139 h 139"/>
                  <a:gd name="T124" fmla="*/ 55 w 143"/>
                  <a:gd name="T125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3" h="139">
                    <a:moveTo>
                      <a:pt x="92" y="139"/>
                    </a:moveTo>
                    <a:lnTo>
                      <a:pt x="92" y="86"/>
                    </a:lnTo>
                    <a:lnTo>
                      <a:pt x="92" y="86"/>
                    </a:lnTo>
                    <a:lnTo>
                      <a:pt x="103" y="80"/>
                    </a:lnTo>
                    <a:lnTo>
                      <a:pt x="114" y="77"/>
                    </a:lnTo>
                    <a:lnTo>
                      <a:pt x="129" y="75"/>
                    </a:lnTo>
                    <a:lnTo>
                      <a:pt x="143" y="75"/>
                    </a:lnTo>
                    <a:lnTo>
                      <a:pt x="143" y="75"/>
                    </a:lnTo>
                    <a:lnTo>
                      <a:pt x="143" y="86"/>
                    </a:lnTo>
                    <a:lnTo>
                      <a:pt x="142" y="95"/>
                    </a:lnTo>
                    <a:lnTo>
                      <a:pt x="138" y="104"/>
                    </a:lnTo>
                    <a:lnTo>
                      <a:pt x="132" y="113"/>
                    </a:lnTo>
                    <a:lnTo>
                      <a:pt x="125" y="121"/>
                    </a:lnTo>
                    <a:lnTo>
                      <a:pt x="118" y="128"/>
                    </a:lnTo>
                    <a:lnTo>
                      <a:pt x="110" y="133"/>
                    </a:lnTo>
                    <a:lnTo>
                      <a:pt x="99" y="139"/>
                    </a:lnTo>
                    <a:lnTo>
                      <a:pt x="92" y="139"/>
                    </a:lnTo>
                    <a:lnTo>
                      <a:pt x="92" y="139"/>
                    </a:lnTo>
                    <a:close/>
                    <a:moveTo>
                      <a:pt x="55" y="139"/>
                    </a:moveTo>
                    <a:lnTo>
                      <a:pt x="81" y="139"/>
                    </a:lnTo>
                    <a:lnTo>
                      <a:pt x="81" y="73"/>
                    </a:lnTo>
                    <a:lnTo>
                      <a:pt x="81" y="73"/>
                    </a:lnTo>
                    <a:lnTo>
                      <a:pt x="94" y="67"/>
                    </a:lnTo>
                    <a:lnTo>
                      <a:pt x="101" y="58"/>
                    </a:lnTo>
                    <a:lnTo>
                      <a:pt x="108" y="49"/>
                    </a:lnTo>
                    <a:lnTo>
                      <a:pt x="110" y="38"/>
                    </a:lnTo>
                    <a:lnTo>
                      <a:pt x="112" y="27"/>
                    </a:lnTo>
                    <a:lnTo>
                      <a:pt x="108" y="16"/>
                    </a:lnTo>
                    <a:lnTo>
                      <a:pt x="103" y="7"/>
                    </a:lnTo>
                    <a:lnTo>
                      <a:pt x="94" y="0"/>
                    </a:lnTo>
                    <a:lnTo>
                      <a:pt x="86" y="20"/>
                    </a:lnTo>
                    <a:lnTo>
                      <a:pt x="74" y="1"/>
                    </a:lnTo>
                    <a:lnTo>
                      <a:pt x="61" y="2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44" y="7"/>
                    </a:lnTo>
                    <a:lnTo>
                      <a:pt x="39" y="16"/>
                    </a:lnTo>
                    <a:lnTo>
                      <a:pt x="35" y="27"/>
                    </a:lnTo>
                    <a:lnTo>
                      <a:pt x="37" y="38"/>
                    </a:lnTo>
                    <a:lnTo>
                      <a:pt x="41" y="49"/>
                    </a:lnTo>
                    <a:lnTo>
                      <a:pt x="46" y="58"/>
                    </a:lnTo>
                    <a:lnTo>
                      <a:pt x="55" y="67"/>
                    </a:lnTo>
                    <a:lnTo>
                      <a:pt x="66" y="73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63" y="93"/>
                    </a:lnTo>
                    <a:lnTo>
                      <a:pt x="55" y="88"/>
                    </a:lnTo>
                    <a:lnTo>
                      <a:pt x="50" y="82"/>
                    </a:lnTo>
                    <a:lnTo>
                      <a:pt x="41" y="78"/>
                    </a:lnTo>
                    <a:lnTo>
                      <a:pt x="31" y="75"/>
                    </a:lnTo>
                    <a:lnTo>
                      <a:pt x="22" y="73"/>
                    </a:lnTo>
                    <a:lnTo>
                      <a:pt x="13" y="73"/>
                    </a:lnTo>
                    <a:lnTo>
                      <a:pt x="2" y="73"/>
                    </a:lnTo>
                    <a:lnTo>
                      <a:pt x="2" y="73"/>
                    </a:lnTo>
                    <a:lnTo>
                      <a:pt x="0" y="86"/>
                    </a:lnTo>
                    <a:lnTo>
                      <a:pt x="4" y="99"/>
                    </a:lnTo>
                    <a:lnTo>
                      <a:pt x="8" y="108"/>
                    </a:lnTo>
                    <a:lnTo>
                      <a:pt x="15" y="117"/>
                    </a:lnTo>
                    <a:lnTo>
                      <a:pt x="24" y="124"/>
                    </a:lnTo>
                    <a:lnTo>
                      <a:pt x="33" y="130"/>
                    </a:lnTo>
                    <a:lnTo>
                      <a:pt x="44" y="135"/>
                    </a:lnTo>
                    <a:lnTo>
                      <a:pt x="55" y="139"/>
                    </a:lnTo>
                    <a:lnTo>
                      <a:pt x="55" y="13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3600" b="1"/>
              </a:p>
            </p:txBody>
          </p:sp>
        </p:grpSp>
      </p:grpSp>
      <p:sp>
        <p:nvSpPr>
          <p:cNvPr id="58" name="矩形 57"/>
          <p:cNvSpPr/>
          <p:nvPr/>
        </p:nvSpPr>
        <p:spPr>
          <a:xfrm>
            <a:off x="1214476" y="89248"/>
            <a:ext cx="3002596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人才发展通道</a:t>
            </a:r>
            <a:endParaRPr lang="en-US" altLang="zh-CN" sz="3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9312815" y="1694760"/>
            <a:ext cx="1675447" cy="2228261"/>
            <a:chOff x="9311862" y="1694760"/>
            <a:chExt cx="1675447" cy="2228261"/>
          </a:xfrm>
        </p:grpSpPr>
        <p:grpSp>
          <p:nvGrpSpPr>
            <p:cNvPr id="52" name="组合 51"/>
            <p:cNvGrpSpPr/>
            <p:nvPr/>
          </p:nvGrpSpPr>
          <p:grpSpPr>
            <a:xfrm>
              <a:off x="9311862" y="1694760"/>
              <a:ext cx="1675447" cy="2228261"/>
              <a:chOff x="9463484" y="1699018"/>
              <a:chExt cx="1456258" cy="1936750"/>
            </a:xfrm>
          </p:grpSpPr>
          <p:sp>
            <p:nvSpPr>
              <p:cNvPr id="53" name="泪滴形 52"/>
              <p:cNvSpPr/>
              <p:nvPr/>
            </p:nvSpPr>
            <p:spPr bwMode="auto">
              <a:xfrm rot="8153283">
                <a:off x="9557364" y="1749818"/>
                <a:ext cx="1309687" cy="1311275"/>
              </a:xfrm>
              <a:prstGeom prst="teardrop">
                <a:avLst>
                  <a:gd name="adj" fmla="val 118585"/>
                </a:avLst>
              </a:prstGeom>
              <a:solidFill>
                <a:srgbClr val="DE3F00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600" b="1"/>
              </a:p>
            </p:txBody>
          </p:sp>
          <p:sp>
            <p:nvSpPr>
              <p:cNvPr id="54" name="泪滴形 53"/>
              <p:cNvSpPr/>
              <p:nvPr/>
            </p:nvSpPr>
            <p:spPr bwMode="auto">
              <a:xfrm rot="8153283">
                <a:off x="9508151" y="1699018"/>
                <a:ext cx="1408113" cy="1408112"/>
              </a:xfrm>
              <a:prstGeom prst="teardrop">
                <a:avLst>
                  <a:gd name="adj" fmla="val 118585"/>
                </a:avLst>
              </a:prstGeom>
              <a:noFill/>
              <a:ln>
                <a:solidFill>
                  <a:srgbClr val="DE3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600" b="1"/>
              </a:p>
            </p:txBody>
          </p:sp>
          <p:sp>
            <p:nvSpPr>
              <p:cNvPr id="55" name="椭圆 54"/>
              <p:cNvSpPr/>
              <p:nvPr/>
            </p:nvSpPr>
            <p:spPr bwMode="auto">
              <a:xfrm>
                <a:off x="10127654" y="3515118"/>
                <a:ext cx="120650" cy="12065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600" b="1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9463484" y="2348880"/>
                <a:ext cx="1456258" cy="453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总经理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3" name="Freeform 476"/>
            <p:cNvSpPr>
              <a:spLocks noEditPoints="1"/>
            </p:cNvSpPr>
            <p:nvPr/>
          </p:nvSpPr>
          <p:spPr bwMode="auto">
            <a:xfrm>
              <a:off x="9956849" y="1910457"/>
              <a:ext cx="432860" cy="372365"/>
            </a:xfrm>
            <a:custGeom>
              <a:avLst/>
              <a:gdLst>
                <a:gd name="T0" fmla="*/ 33 w 132"/>
                <a:gd name="T1" fmla="*/ 138 h 138"/>
                <a:gd name="T2" fmla="*/ 33 w 132"/>
                <a:gd name="T3" fmla="*/ 70 h 138"/>
                <a:gd name="T4" fmla="*/ 0 w 132"/>
                <a:gd name="T5" fmla="*/ 70 h 138"/>
                <a:gd name="T6" fmla="*/ 66 w 132"/>
                <a:gd name="T7" fmla="*/ 0 h 138"/>
                <a:gd name="T8" fmla="*/ 132 w 132"/>
                <a:gd name="T9" fmla="*/ 70 h 138"/>
                <a:gd name="T10" fmla="*/ 99 w 132"/>
                <a:gd name="T11" fmla="*/ 70 h 138"/>
                <a:gd name="T12" fmla="*/ 99 w 132"/>
                <a:gd name="T13" fmla="*/ 138 h 138"/>
                <a:gd name="T14" fmla="*/ 33 w 132"/>
                <a:gd name="T15" fmla="*/ 138 h 138"/>
                <a:gd name="T16" fmla="*/ 33 w 132"/>
                <a:gd name="T17" fmla="*/ 138 h 138"/>
                <a:gd name="T18" fmla="*/ 64 w 132"/>
                <a:gd name="T19" fmla="*/ 18 h 138"/>
                <a:gd name="T20" fmla="*/ 29 w 132"/>
                <a:gd name="T21" fmla="*/ 59 h 138"/>
                <a:gd name="T22" fmla="*/ 45 w 132"/>
                <a:gd name="T23" fmla="*/ 59 h 138"/>
                <a:gd name="T24" fmla="*/ 45 w 132"/>
                <a:gd name="T25" fmla="*/ 103 h 138"/>
                <a:gd name="T26" fmla="*/ 55 w 132"/>
                <a:gd name="T27" fmla="*/ 103 h 138"/>
                <a:gd name="T28" fmla="*/ 64 w 132"/>
                <a:gd name="T29" fmla="*/ 1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" h="138">
                  <a:moveTo>
                    <a:pt x="33" y="138"/>
                  </a:moveTo>
                  <a:lnTo>
                    <a:pt x="33" y="70"/>
                  </a:lnTo>
                  <a:lnTo>
                    <a:pt x="0" y="70"/>
                  </a:lnTo>
                  <a:lnTo>
                    <a:pt x="66" y="0"/>
                  </a:lnTo>
                  <a:lnTo>
                    <a:pt x="132" y="70"/>
                  </a:lnTo>
                  <a:lnTo>
                    <a:pt x="99" y="70"/>
                  </a:lnTo>
                  <a:lnTo>
                    <a:pt x="99" y="138"/>
                  </a:lnTo>
                  <a:lnTo>
                    <a:pt x="33" y="138"/>
                  </a:lnTo>
                  <a:lnTo>
                    <a:pt x="33" y="138"/>
                  </a:lnTo>
                  <a:close/>
                  <a:moveTo>
                    <a:pt x="64" y="18"/>
                  </a:moveTo>
                  <a:lnTo>
                    <a:pt x="29" y="59"/>
                  </a:lnTo>
                  <a:lnTo>
                    <a:pt x="45" y="59"/>
                  </a:lnTo>
                  <a:lnTo>
                    <a:pt x="45" y="103"/>
                  </a:lnTo>
                  <a:lnTo>
                    <a:pt x="55" y="103"/>
                  </a:lnTo>
                  <a:lnTo>
                    <a:pt x="64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 rot="19562113">
            <a:off x="9178206" y="3373994"/>
            <a:ext cx="1725476" cy="1103410"/>
            <a:chOff x="1397000" y="3565525"/>
            <a:chExt cx="2203450" cy="958850"/>
          </a:xfrm>
          <a:solidFill>
            <a:srgbClr val="DE3F00"/>
          </a:solidFill>
        </p:grpSpPr>
        <p:sp>
          <p:nvSpPr>
            <p:cNvPr id="66" name="任意多边形 65"/>
            <p:cNvSpPr/>
            <p:nvPr/>
          </p:nvSpPr>
          <p:spPr>
            <a:xfrm>
              <a:off x="1400175" y="3781425"/>
              <a:ext cx="1720850" cy="638175"/>
            </a:xfrm>
            <a:custGeom>
              <a:avLst/>
              <a:gdLst>
                <a:gd name="connsiteX0" fmla="*/ 3175 w 1720850"/>
                <a:gd name="connsiteY0" fmla="*/ 0 h 638175"/>
                <a:gd name="connsiteX1" fmla="*/ 0 w 1720850"/>
                <a:gd name="connsiteY1" fmla="*/ 165100 h 638175"/>
                <a:gd name="connsiteX2" fmla="*/ 1720850 w 1720850"/>
                <a:gd name="connsiteY2" fmla="*/ 638175 h 638175"/>
                <a:gd name="connsiteX3" fmla="*/ 1711325 w 1720850"/>
                <a:gd name="connsiteY3" fmla="*/ 473075 h 638175"/>
                <a:gd name="connsiteX4" fmla="*/ 3175 w 1720850"/>
                <a:gd name="connsiteY4" fmla="*/ 0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850" h="638175">
                  <a:moveTo>
                    <a:pt x="3175" y="0"/>
                  </a:moveTo>
                  <a:cubicBezTo>
                    <a:pt x="2117" y="55033"/>
                    <a:pt x="1058" y="110067"/>
                    <a:pt x="0" y="165100"/>
                  </a:cubicBezTo>
                  <a:lnTo>
                    <a:pt x="1720850" y="638175"/>
                  </a:lnTo>
                  <a:lnTo>
                    <a:pt x="1711325" y="473075"/>
                  </a:lnTo>
                  <a:lnTo>
                    <a:pt x="3175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1397000" y="3565525"/>
              <a:ext cx="2200275" cy="784225"/>
            </a:xfrm>
            <a:custGeom>
              <a:avLst/>
              <a:gdLst>
                <a:gd name="connsiteX0" fmla="*/ 0 w 2200275"/>
                <a:gd name="connsiteY0" fmla="*/ 212725 h 784225"/>
                <a:gd name="connsiteX1" fmla="*/ 187325 w 2200275"/>
                <a:gd name="connsiteY1" fmla="*/ 0 h 784225"/>
                <a:gd name="connsiteX2" fmla="*/ 1905000 w 2200275"/>
                <a:gd name="connsiteY2" fmla="*/ 479425 h 784225"/>
                <a:gd name="connsiteX3" fmla="*/ 1987550 w 2200275"/>
                <a:gd name="connsiteY3" fmla="*/ 374650 h 784225"/>
                <a:gd name="connsiteX4" fmla="*/ 2200275 w 2200275"/>
                <a:gd name="connsiteY4" fmla="*/ 698500 h 784225"/>
                <a:gd name="connsiteX5" fmla="*/ 1647825 w 2200275"/>
                <a:gd name="connsiteY5" fmla="*/ 784225 h 784225"/>
                <a:gd name="connsiteX6" fmla="*/ 1717675 w 2200275"/>
                <a:gd name="connsiteY6" fmla="*/ 682625 h 784225"/>
                <a:gd name="connsiteX7" fmla="*/ 0 w 2200275"/>
                <a:gd name="connsiteY7" fmla="*/ 212725 h 78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275" h="784225">
                  <a:moveTo>
                    <a:pt x="0" y="212725"/>
                  </a:moveTo>
                  <a:lnTo>
                    <a:pt x="187325" y="0"/>
                  </a:lnTo>
                  <a:lnTo>
                    <a:pt x="1905000" y="479425"/>
                  </a:lnTo>
                  <a:lnTo>
                    <a:pt x="1987550" y="374650"/>
                  </a:lnTo>
                  <a:lnTo>
                    <a:pt x="2200275" y="698500"/>
                  </a:lnTo>
                  <a:lnTo>
                    <a:pt x="1647825" y="784225"/>
                  </a:lnTo>
                  <a:lnTo>
                    <a:pt x="1717675" y="682625"/>
                  </a:lnTo>
                  <a:lnTo>
                    <a:pt x="0" y="21272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  <p:sp>
          <p:nvSpPr>
            <p:cNvPr id="68" name="任意多边形 67"/>
            <p:cNvSpPr/>
            <p:nvPr/>
          </p:nvSpPr>
          <p:spPr>
            <a:xfrm>
              <a:off x="3028950" y="4260850"/>
              <a:ext cx="571500" cy="263525"/>
            </a:xfrm>
            <a:custGeom>
              <a:avLst/>
              <a:gdLst>
                <a:gd name="connsiteX0" fmla="*/ 12700 w 571500"/>
                <a:gd name="connsiteY0" fmla="*/ 88900 h 263525"/>
                <a:gd name="connsiteX1" fmla="*/ 0 w 571500"/>
                <a:gd name="connsiteY1" fmla="*/ 263525 h 263525"/>
                <a:gd name="connsiteX2" fmla="*/ 561975 w 571500"/>
                <a:gd name="connsiteY2" fmla="*/ 155575 h 263525"/>
                <a:gd name="connsiteX3" fmla="*/ 571500 w 571500"/>
                <a:gd name="connsiteY3" fmla="*/ 0 h 263525"/>
                <a:gd name="connsiteX4" fmla="*/ 12700 w 571500"/>
                <a:gd name="connsiteY4" fmla="*/ 88900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263525">
                  <a:moveTo>
                    <a:pt x="12700" y="88900"/>
                  </a:moveTo>
                  <a:lnTo>
                    <a:pt x="0" y="263525"/>
                  </a:lnTo>
                  <a:lnTo>
                    <a:pt x="561975" y="155575"/>
                  </a:lnTo>
                  <a:lnTo>
                    <a:pt x="571500" y="0"/>
                  </a:lnTo>
                  <a:lnTo>
                    <a:pt x="12700" y="8890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925887" y="2413073"/>
            <a:ext cx="1057092" cy="2214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38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4</a:t>
            </a:r>
            <a:endParaRPr lang="en-US" altLang="zh-CN" sz="138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2" name="菱形 1"/>
          <p:cNvSpPr/>
          <p:nvPr/>
        </p:nvSpPr>
        <p:spPr>
          <a:xfrm>
            <a:off x="3199174" y="2199135"/>
            <a:ext cx="2643868" cy="2643868"/>
          </a:xfrm>
          <a:prstGeom prst="diamond">
            <a:avLst/>
          </a:prstGeom>
          <a:noFill/>
          <a:ln w="28575"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5302611" y="1371821"/>
            <a:ext cx="4298496" cy="4298496"/>
          </a:xfrm>
          <a:prstGeom prst="diamond">
            <a:avLst/>
          </a:prstGeom>
          <a:noFill/>
          <a:ln w="28575"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99687" y="2876239"/>
            <a:ext cx="3904343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招聘介绍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85677" y="3391508"/>
            <a:ext cx="1470024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PART 04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3" grpId="0" animBg="1"/>
      <p:bldP spid="11" grpId="0"/>
      <p:bldP spid="9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设计师MC：ID 29795607库_组合 1"/>
          <p:cNvGrpSpPr/>
          <p:nvPr>
            <p:custDataLst>
              <p:tags r:id="rId1"/>
            </p:custDataLst>
          </p:nvPr>
        </p:nvGrpSpPr>
        <p:grpSpPr>
          <a:xfrm>
            <a:off x="4490847" y="2788142"/>
            <a:ext cx="3394359" cy="3341159"/>
            <a:chOff x="4490846" y="2788142"/>
            <a:chExt cx="3394359" cy="3341158"/>
          </a:xfrm>
        </p:grpSpPr>
        <p:sp>
          <p:nvSpPr>
            <p:cNvPr id="4" name="Freeform: Shape 36"/>
            <p:cNvSpPr/>
            <p:nvPr/>
          </p:nvSpPr>
          <p:spPr bwMode="auto">
            <a:xfrm rot="767818" flipH="1">
              <a:off x="4994461" y="2788142"/>
              <a:ext cx="2370692" cy="1357363"/>
            </a:xfrm>
            <a:custGeom>
              <a:avLst/>
              <a:gdLst/>
              <a:ahLst/>
              <a:cxnLst>
                <a:cxn ang="0">
                  <a:pos x="405" y="173"/>
                </a:cxn>
                <a:cxn ang="0">
                  <a:pos x="37" y="74"/>
                </a:cxn>
                <a:cxn ang="0">
                  <a:pos x="28" y="59"/>
                </a:cxn>
                <a:cxn ang="0">
                  <a:pos x="0" y="144"/>
                </a:cxn>
                <a:cxn ang="0">
                  <a:pos x="87" y="162"/>
                </a:cxn>
                <a:cxn ang="0">
                  <a:pos x="79" y="147"/>
                </a:cxn>
                <a:cxn ang="0">
                  <a:pos x="332" y="215"/>
                </a:cxn>
                <a:cxn ang="0">
                  <a:pos x="345" y="244"/>
                </a:cxn>
                <a:cxn ang="0">
                  <a:pos x="425" y="215"/>
                </a:cxn>
                <a:cxn ang="0">
                  <a:pos x="405" y="173"/>
                </a:cxn>
              </a:cxnLst>
              <a:rect l="0" t="0" r="r" b="b"/>
              <a:pathLst>
                <a:path w="425" h="244">
                  <a:moveTo>
                    <a:pt x="405" y="173"/>
                  </a:moveTo>
                  <a:cubicBezTo>
                    <a:pt x="330" y="44"/>
                    <a:pt x="166" y="0"/>
                    <a:pt x="37" y="74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87" y="162"/>
                    <a:pt x="87" y="162"/>
                    <a:pt x="87" y="162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168" y="96"/>
                    <a:pt x="281" y="126"/>
                    <a:pt x="332" y="215"/>
                  </a:cubicBezTo>
                  <a:cubicBezTo>
                    <a:pt x="337" y="224"/>
                    <a:pt x="342" y="234"/>
                    <a:pt x="345" y="244"/>
                  </a:cubicBezTo>
                  <a:cubicBezTo>
                    <a:pt x="425" y="215"/>
                    <a:pt x="425" y="215"/>
                    <a:pt x="425" y="215"/>
                  </a:cubicBezTo>
                  <a:cubicBezTo>
                    <a:pt x="419" y="201"/>
                    <a:pt x="413" y="186"/>
                    <a:pt x="405" y="173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5" name="Freeform: Shape 37"/>
            <p:cNvSpPr/>
            <p:nvPr/>
          </p:nvSpPr>
          <p:spPr bwMode="auto">
            <a:xfrm rot="767818" flipH="1">
              <a:off x="6477801" y="3777375"/>
              <a:ext cx="1407404" cy="2351925"/>
            </a:xfrm>
            <a:custGeom>
              <a:avLst/>
              <a:gdLst/>
              <a:ahLst/>
              <a:cxnLst>
                <a:cxn ang="0">
                  <a:pos x="252" y="404"/>
                </a:cxn>
                <a:cxn ang="0">
                  <a:pos x="223" y="319"/>
                </a:cxn>
                <a:cxn ang="0">
                  <a:pos x="215" y="334"/>
                </a:cxn>
                <a:cxn ang="0">
                  <a:pos x="147" y="81"/>
                </a:cxn>
                <a:cxn ang="0">
                  <a:pos x="166" y="54"/>
                </a:cxn>
                <a:cxn ang="0">
                  <a:pos x="101" y="0"/>
                </a:cxn>
                <a:cxn ang="0">
                  <a:pos x="74" y="39"/>
                </a:cxn>
                <a:cxn ang="0">
                  <a:pos x="173" y="406"/>
                </a:cxn>
                <a:cxn ang="0">
                  <a:pos x="164" y="421"/>
                </a:cxn>
                <a:cxn ang="0">
                  <a:pos x="252" y="404"/>
                </a:cxn>
              </a:cxnLst>
              <a:rect l="0" t="0" r="r" b="b"/>
              <a:pathLst>
                <a:path w="252" h="421">
                  <a:moveTo>
                    <a:pt x="252" y="404"/>
                  </a:moveTo>
                  <a:cubicBezTo>
                    <a:pt x="223" y="319"/>
                    <a:pt x="223" y="319"/>
                    <a:pt x="223" y="319"/>
                  </a:cubicBezTo>
                  <a:cubicBezTo>
                    <a:pt x="215" y="334"/>
                    <a:pt x="215" y="334"/>
                    <a:pt x="215" y="334"/>
                  </a:cubicBezTo>
                  <a:cubicBezTo>
                    <a:pt x="126" y="282"/>
                    <a:pt x="96" y="169"/>
                    <a:pt x="147" y="81"/>
                  </a:cubicBezTo>
                  <a:cubicBezTo>
                    <a:pt x="153" y="71"/>
                    <a:pt x="159" y="62"/>
                    <a:pt x="166" y="54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1" y="12"/>
                    <a:pt x="82" y="25"/>
                    <a:pt x="74" y="39"/>
                  </a:cubicBezTo>
                  <a:cubicBezTo>
                    <a:pt x="0" y="167"/>
                    <a:pt x="44" y="332"/>
                    <a:pt x="173" y="406"/>
                  </a:cubicBezTo>
                  <a:cubicBezTo>
                    <a:pt x="164" y="421"/>
                    <a:pt x="164" y="421"/>
                    <a:pt x="164" y="421"/>
                  </a:cubicBezTo>
                  <a:lnTo>
                    <a:pt x="252" y="404"/>
                  </a:ln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6" name="Freeform: Shape 38"/>
            <p:cNvSpPr/>
            <p:nvPr/>
          </p:nvSpPr>
          <p:spPr bwMode="auto">
            <a:xfrm rot="767818" flipH="1">
              <a:off x="4490846" y="3958229"/>
              <a:ext cx="1857773" cy="1882793"/>
            </a:xfrm>
            <a:custGeom>
              <a:avLst/>
              <a:gdLst/>
              <a:ahLst/>
              <a:cxnLst>
                <a:cxn ang="0">
                  <a:pos x="274" y="0"/>
                </a:cxn>
                <a:cxn ang="0">
                  <a:pos x="215" y="67"/>
                </a:cxn>
                <a:cxn ang="0">
                  <a:pos x="232" y="67"/>
                </a:cxn>
                <a:cxn ang="0">
                  <a:pos x="47" y="252"/>
                </a:cxn>
                <a:cxn ang="0">
                  <a:pos x="14" y="250"/>
                </a:cxn>
                <a:cxn ang="0">
                  <a:pos x="0" y="332"/>
                </a:cxn>
                <a:cxn ang="0">
                  <a:pos x="47" y="337"/>
                </a:cxn>
                <a:cxn ang="0">
                  <a:pos x="316" y="67"/>
                </a:cxn>
                <a:cxn ang="0">
                  <a:pos x="333" y="67"/>
                </a:cxn>
                <a:cxn ang="0">
                  <a:pos x="274" y="0"/>
                </a:cxn>
              </a:cxnLst>
              <a:rect l="0" t="0" r="r" b="b"/>
              <a:pathLst>
                <a:path w="333" h="337">
                  <a:moveTo>
                    <a:pt x="274" y="0"/>
                  </a:moveTo>
                  <a:cubicBezTo>
                    <a:pt x="215" y="67"/>
                    <a:pt x="215" y="67"/>
                    <a:pt x="215" y="67"/>
                  </a:cubicBezTo>
                  <a:cubicBezTo>
                    <a:pt x="232" y="67"/>
                    <a:pt x="232" y="67"/>
                    <a:pt x="232" y="67"/>
                  </a:cubicBezTo>
                  <a:cubicBezTo>
                    <a:pt x="232" y="170"/>
                    <a:pt x="149" y="252"/>
                    <a:pt x="47" y="252"/>
                  </a:cubicBezTo>
                  <a:cubicBezTo>
                    <a:pt x="36" y="252"/>
                    <a:pt x="25" y="251"/>
                    <a:pt x="14" y="250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5" y="335"/>
                    <a:pt x="31" y="337"/>
                    <a:pt x="47" y="337"/>
                  </a:cubicBezTo>
                  <a:cubicBezTo>
                    <a:pt x="195" y="337"/>
                    <a:pt x="316" y="216"/>
                    <a:pt x="316" y="67"/>
                  </a:cubicBezTo>
                  <a:cubicBezTo>
                    <a:pt x="333" y="67"/>
                    <a:pt x="333" y="67"/>
                    <a:pt x="333" y="67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grpSp>
        <p:nvGrpSpPr>
          <p:cNvPr id="27" name="Group 5"/>
          <p:cNvGrpSpPr/>
          <p:nvPr/>
        </p:nvGrpSpPr>
        <p:grpSpPr>
          <a:xfrm>
            <a:off x="4737735" y="1323340"/>
            <a:ext cx="563880" cy="515620"/>
            <a:chOff x="5828167" y="1279968"/>
            <a:chExt cx="573299" cy="573299"/>
          </a:xfrm>
        </p:grpSpPr>
        <p:sp>
          <p:nvSpPr>
            <p:cNvPr id="30" name="Oval 51"/>
            <p:cNvSpPr/>
            <p:nvPr/>
          </p:nvSpPr>
          <p:spPr>
            <a:xfrm>
              <a:off x="5828167" y="1279968"/>
              <a:ext cx="573299" cy="573299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31" name="Freeform: Shape 52"/>
            <p:cNvSpPr/>
            <p:nvPr/>
          </p:nvSpPr>
          <p:spPr bwMode="auto">
            <a:xfrm>
              <a:off x="5994339" y="1389212"/>
              <a:ext cx="240954" cy="354812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grpSp>
        <p:nvGrpSpPr>
          <p:cNvPr id="21" name="Group 3"/>
          <p:cNvGrpSpPr/>
          <p:nvPr/>
        </p:nvGrpSpPr>
        <p:grpSpPr>
          <a:xfrm>
            <a:off x="8006977" y="3891703"/>
            <a:ext cx="573299" cy="573299"/>
            <a:chOff x="8975475" y="3781434"/>
            <a:chExt cx="573299" cy="573299"/>
          </a:xfrm>
        </p:grpSpPr>
        <p:sp>
          <p:nvSpPr>
            <p:cNvPr id="25" name="Oval 40"/>
            <p:cNvSpPr/>
            <p:nvPr/>
          </p:nvSpPr>
          <p:spPr>
            <a:xfrm>
              <a:off x="8975475" y="3781434"/>
              <a:ext cx="573299" cy="573299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26" name="Freeform: Shape 41"/>
            <p:cNvSpPr/>
            <p:nvPr/>
          </p:nvSpPr>
          <p:spPr bwMode="auto">
            <a:xfrm>
              <a:off x="9098645" y="3915985"/>
              <a:ext cx="326959" cy="304196"/>
            </a:xfrm>
            <a:custGeom>
              <a:avLst/>
              <a:gdLst/>
              <a:ahLst/>
              <a:cxnLst>
                <a:cxn ang="0">
                  <a:pos x="13" y="39"/>
                </a:cxn>
                <a:cxn ang="0">
                  <a:pos x="8" y="39"/>
                </a:cxn>
                <a:cxn ang="0">
                  <a:pos x="0" y="33"/>
                </a:cxn>
                <a:cxn ang="0">
                  <a:pos x="5" y="19"/>
                </a:cxn>
                <a:cxn ang="0">
                  <a:pos x="15" y="22"/>
                </a:cxn>
                <a:cxn ang="0">
                  <a:pos x="20" y="21"/>
                </a:cxn>
                <a:cxn ang="0">
                  <a:pos x="20" y="24"/>
                </a:cxn>
                <a:cxn ang="0">
                  <a:pos x="23" y="34"/>
                </a:cxn>
                <a:cxn ang="0">
                  <a:pos x="13" y="39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15" y="0"/>
                </a:cxn>
                <a:cxn ang="0">
                  <a:pos x="25" y="9"/>
                </a:cxn>
                <a:cxn ang="0">
                  <a:pos x="15" y="19"/>
                </a:cxn>
                <a:cxn ang="0">
                  <a:pos x="53" y="68"/>
                </a:cxn>
                <a:cxn ang="0">
                  <a:pos x="20" y="68"/>
                </a:cxn>
                <a:cxn ang="0">
                  <a:pos x="10" y="58"/>
                </a:cxn>
                <a:cxn ang="0">
                  <a:pos x="23" y="36"/>
                </a:cxn>
                <a:cxn ang="0">
                  <a:pos x="37" y="41"/>
                </a:cxn>
                <a:cxn ang="0">
                  <a:pos x="50" y="36"/>
                </a:cxn>
                <a:cxn ang="0">
                  <a:pos x="64" y="58"/>
                </a:cxn>
                <a:cxn ang="0">
                  <a:pos x="53" y="68"/>
                </a:cxn>
                <a:cxn ang="0">
                  <a:pos x="37" y="39"/>
                </a:cxn>
                <a:cxn ang="0">
                  <a:pos x="22" y="24"/>
                </a:cxn>
                <a:cxn ang="0">
                  <a:pos x="37" y="9"/>
                </a:cxn>
                <a:cxn ang="0">
                  <a:pos x="51" y="24"/>
                </a:cxn>
                <a:cxn ang="0">
                  <a:pos x="37" y="39"/>
                </a:cxn>
                <a:cxn ang="0">
                  <a:pos x="59" y="19"/>
                </a:cxn>
                <a:cxn ang="0">
                  <a:pos x="49" y="9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59" y="19"/>
                </a:cxn>
                <a:cxn ang="0">
                  <a:pos x="66" y="39"/>
                </a:cxn>
                <a:cxn ang="0">
                  <a:pos x="61" y="39"/>
                </a:cxn>
                <a:cxn ang="0">
                  <a:pos x="51" y="34"/>
                </a:cxn>
                <a:cxn ang="0">
                  <a:pos x="54" y="24"/>
                </a:cxn>
                <a:cxn ang="0">
                  <a:pos x="54" y="21"/>
                </a:cxn>
                <a:cxn ang="0">
                  <a:pos x="59" y="22"/>
                </a:cxn>
                <a:cxn ang="0">
                  <a:pos x="69" y="19"/>
                </a:cxn>
                <a:cxn ang="0">
                  <a:pos x="73" y="33"/>
                </a:cxn>
                <a:cxn ang="0">
                  <a:pos x="66" y="39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grpSp>
        <p:nvGrpSpPr>
          <p:cNvPr id="10" name="Group 4"/>
          <p:cNvGrpSpPr/>
          <p:nvPr/>
        </p:nvGrpSpPr>
        <p:grpSpPr>
          <a:xfrm>
            <a:off x="3645700" y="3891703"/>
            <a:ext cx="573299" cy="573299"/>
            <a:chOff x="3645699" y="3297375"/>
            <a:chExt cx="573299" cy="573299"/>
          </a:xfrm>
        </p:grpSpPr>
        <p:sp>
          <p:nvSpPr>
            <p:cNvPr id="14" name="Oval 43"/>
            <p:cNvSpPr/>
            <p:nvPr/>
          </p:nvSpPr>
          <p:spPr>
            <a:xfrm>
              <a:off x="3645699" y="3297375"/>
              <a:ext cx="573299" cy="573299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grpSp>
          <p:nvGrpSpPr>
            <p:cNvPr id="15" name="Group 44"/>
            <p:cNvGrpSpPr/>
            <p:nvPr/>
          </p:nvGrpSpPr>
          <p:grpSpPr>
            <a:xfrm>
              <a:off x="3761219" y="3427552"/>
              <a:ext cx="342260" cy="312973"/>
              <a:chOff x="2046288" y="3759200"/>
              <a:chExt cx="296863" cy="271463"/>
            </a:xfrm>
            <a:solidFill>
              <a:schemeClr val="bg1"/>
            </a:solidFill>
          </p:grpSpPr>
          <p:sp>
            <p:nvSpPr>
              <p:cNvPr id="16" name="Rectangle 45"/>
              <p:cNvSpPr/>
              <p:nvPr/>
            </p:nvSpPr>
            <p:spPr bwMode="auto">
              <a:xfrm>
                <a:off x="2065338" y="3973513"/>
                <a:ext cx="55563" cy="5715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endParaRPr>
              </a:p>
            </p:txBody>
          </p:sp>
          <p:sp>
            <p:nvSpPr>
              <p:cNvPr id="17" name="Rectangle 46"/>
              <p:cNvSpPr/>
              <p:nvPr/>
            </p:nvSpPr>
            <p:spPr bwMode="auto">
              <a:xfrm>
                <a:off x="2139950" y="3935413"/>
                <a:ext cx="55563" cy="9525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endParaRPr>
              </a:p>
            </p:txBody>
          </p:sp>
          <p:sp>
            <p:nvSpPr>
              <p:cNvPr id="18" name="Rectangle 47"/>
              <p:cNvSpPr/>
              <p:nvPr/>
            </p:nvSpPr>
            <p:spPr bwMode="auto">
              <a:xfrm>
                <a:off x="2212975" y="3898900"/>
                <a:ext cx="57150" cy="1317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endParaRPr>
              </a:p>
            </p:txBody>
          </p:sp>
          <p:sp>
            <p:nvSpPr>
              <p:cNvPr id="19" name="Rectangle 48"/>
              <p:cNvSpPr/>
              <p:nvPr/>
            </p:nvSpPr>
            <p:spPr bwMode="auto">
              <a:xfrm>
                <a:off x="2287588" y="3860800"/>
                <a:ext cx="55563" cy="1698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endParaRPr>
              </a:p>
            </p:txBody>
          </p:sp>
          <p:sp>
            <p:nvSpPr>
              <p:cNvPr id="20" name="Freeform: Shape 49"/>
              <p:cNvSpPr/>
              <p:nvPr/>
            </p:nvSpPr>
            <p:spPr bwMode="auto">
              <a:xfrm>
                <a:off x="2046288" y="3759200"/>
                <a:ext cx="296863" cy="176213"/>
              </a:xfrm>
              <a:custGeom>
                <a:avLst/>
                <a:gdLst/>
                <a:ahLst/>
                <a:cxnLst>
                  <a:cxn ang="0">
                    <a:pos x="162" y="25"/>
                  </a:cxn>
                  <a:cxn ang="0">
                    <a:pos x="126" y="25"/>
                  </a:cxn>
                  <a:cxn ang="0">
                    <a:pos x="81" y="59"/>
                  </a:cxn>
                  <a:cxn ang="0">
                    <a:pos x="59" y="48"/>
                  </a:cxn>
                  <a:cxn ang="0">
                    <a:pos x="0" y="96"/>
                  </a:cxn>
                  <a:cxn ang="0">
                    <a:pos x="0" y="111"/>
                  </a:cxn>
                  <a:cxn ang="0">
                    <a:pos x="60" y="62"/>
                  </a:cxn>
                  <a:cxn ang="0">
                    <a:pos x="83" y="74"/>
                  </a:cxn>
                  <a:cxn ang="0">
                    <a:pos x="131" y="37"/>
                  </a:cxn>
                  <a:cxn ang="0">
                    <a:pos x="166" y="37"/>
                  </a:cxn>
                  <a:cxn ang="0">
                    <a:pos x="187" y="16"/>
                  </a:cxn>
                  <a:cxn ang="0">
                    <a:pos x="187" y="0"/>
                  </a:cxn>
                  <a:cxn ang="0">
                    <a:pos x="162" y="25"/>
                  </a:cxn>
                </a:cxnLst>
                <a:rect l="0" t="0" r="r" b="b"/>
                <a:pathLst>
                  <a:path w="187" h="111">
                    <a:moveTo>
                      <a:pt x="162" y="25"/>
                    </a:moveTo>
                    <a:lnTo>
                      <a:pt x="126" y="25"/>
                    </a:lnTo>
                    <a:lnTo>
                      <a:pt x="81" y="59"/>
                    </a:lnTo>
                    <a:lnTo>
                      <a:pt x="59" y="48"/>
                    </a:lnTo>
                    <a:lnTo>
                      <a:pt x="0" y="96"/>
                    </a:lnTo>
                    <a:lnTo>
                      <a:pt x="0" y="111"/>
                    </a:lnTo>
                    <a:lnTo>
                      <a:pt x="60" y="62"/>
                    </a:lnTo>
                    <a:lnTo>
                      <a:pt x="83" y="74"/>
                    </a:lnTo>
                    <a:lnTo>
                      <a:pt x="131" y="37"/>
                    </a:lnTo>
                    <a:lnTo>
                      <a:pt x="166" y="37"/>
                    </a:lnTo>
                    <a:lnTo>
                      <a:pt x="187" y="16"/>
                    </a:lnTo>
                    <a:lnTo>
                      <a:pt x="187" y="0"/>
                    </a:lnTo>
                    <a:lnTo>
                      <a:pt x="162" y="2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endParaRPr>
              </a:p>
            </p:txBody>
          </p:sp>
        </p:grpSp>
      </p:grpSp>
      <p:sp>
        <p:nvSpPr>
          <p:cNvPr id="32" name="išľíďè"/>
          <p:cNvSpPr/>
          <p:nvPr/>
        </p:nvSpPr>
        <p:spPr bwMode="auto">
          <a:xfrm>
            <a:off x="5415280" y="1689100"/>
            <a:ext cx="2983865" cy="93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人无远虑必有近忧，当今社会，节奏越来越快，实体企业运营面临更多的挑战，我们需要人才拓展公司能力。</a:t>
            </a:r>
            <a:endParaRPr lang="zh-CN" altLang="en-US" sz="12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  <a:p>
            <a:pPr defTabSz="913765">
              <a:lnSpc>
                <a:spcPct val="120000"/>
              </a:lnSpc>
              <a:spcBef>
                <a:spcPct val="0"/>
              </a:spcBef>
              <a:defRPr/>
            </a:pPr>
            <a:endParaRPr lang="zh-CN" altLang="en-US" sz="12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33" name="iSlíďè"/>
          <p:cNvSpPr txBox="1"/>
          <p:nvPr/>
        </p:nvSpPr>
        <p:spPr bwMode="auto">
          <a:xfrm>
            <a:off x="5415915" y="1337945"/>
            <a:ext cx="2272030" cy="3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fontScale="90000" lnSpcReduction="10000"/>
          </a:bodyPr>
          <a:lstStyle/>
          <a:p>
            <a:pPr defTabSz="913765">
              <a:spcBef>
                <a:spcPct val="0"/>
              </a:spcBef>
              <a:defRPr/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公司远期规划</a:t>
            </a:r>
            <a:endParaRPr lang="zh-CN" altLang="en-US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34" name="išľíďè"/>
          <p:cNvSpPr/>
          <p:nvPr/>
        </p:nvSpPr>
        <p:spPr bwMode="auto">
          <a:xfrm>
            <a:off x="1341755" y="4464685"/>
            <a:ext cx="2570480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人才储备：储备干部，技术骨干</a:t>
            </a:r>
            <a:endParaRPr lang="zh-CN" altLang="en-US" sz="12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  <a:p>
            <a:pPr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新的血液加入，互相学习，</a:t>
            </a:r>
            <a:endParaRPr lang="zh-CN" altLang="en-US" sz="12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35" name="iSlíďè"/>
          <p:cNvSpPr txBox="1"/>
          <p:nvPr/>
        </p:nvSpPr>
        <p:spPr bwMode="auto">
          <a:xfrm>
            <a:off x="1392515" y="4104399"/>
            <a:ext cx="2195831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fontScale="90000" lnSpcReduction="10000"/>
          </a:bodyPr>
          <a:lstStyle/>
          <a:p>
            <a:pPr defTabSz="913765">
              <a:spcBef>
                <a:spcPct val="0"/>
              </a:spcBef>
              <a:defRPr/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造血功能，厚积薄发</a:t>
            </a:r>
            <a:endParaRPr lang="zh-CN" altLang="en-US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36" name="išľíďè"/>
          <p:cNvSpPr/>
          <p:nvPr/>
        </p:nvSpPr>
        <p:spPr bwMode="auto">
          <a:xfrm>
            <a:off x="8399436" y="4620150"/>
            <a:ext cx="2570688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defTabSz="913765">
              <a:lnSpc>
                <a:spcPct val="120000"/>
              </a:lnSpc>
              <a:spcBef>
                <a:spcPct val="0"/>
              </a:spcBef>
              <a:defRPr/>
            </a:pPr>
            <a:endParaRPr lang="zh-CN" altLang="en-US" sz="12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37" name="iSlíďè"/>
          <p:cNvSpPr txBox="1"/>
          <p:nvPr/>
        </p:nvSpPr>
        <p:spPr bwMode="auto">
          <a:xfrm>
            <a:off x="8829040" y="4022090"/>
            <a:ext cx="2437765" cy="3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fontScale="90000" lnSpcReduction="10000"/>
          </a:bodyPr>
          <a:lstStyle/>
          <a:p>
            <a:pPr defTabSz="913765">
              <a:spcBef>
                <a:spcPct val="0"/>
              </a:spcBef>
              <a:defRPr/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新老更替，有能力者居之</a:t>
            </a:r>
            <a:endParaRPr lang="zh-CN" altLang="en-US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424460" y="220234"/>
            <a:ext cx="5544407" cy="617980"/>
            <a:chOff x="551593" y="497013"/>
            <a:chExt cx="5544407" cy="617980"/>
          </a:xfrm>
        </p:grpSpPr>
        <p:sp>
          <p:nvSpPr>
            <p:cNvPr id="29" name="矩形 28"/>
            <p:cNvSpPr/>
            <p:nvPr/>
          </p:nvSpPr>
          <p:spPr>
            <a:xfrm>
              <a:off x="551593" y="497013"/>
              <a:ext cx="5544407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招聘目的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cxnSp>
          <p:nvCxnSpPr>
            <p:cNvPr id="38" name="0 _4"/>
            <p:cNvCxnSpPr/>
            <p:nvPr/>
          </p:nvCxnSpPr>
          <p:spPr>
            <a:xfrm>
              <a:off x="715475" y="1114993"/>
              <a:ext cx="5119805" cy="0"/>
            </a:xfrm>
            <a:prstGeom prst="line">
              <a:avLst/>
            </a:prstGeom>
            <a:ln w="25400">
              <a:gradFill>
                <a:gsLst>
                  <a:gs pos="49000">
                    <a:srgbClr val="3B3838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išľíďè"/>
          <p:cNvSpPr/>
          <p:nvPr/>
        </p:nvSpPr>
        <p:spPr bwMode="auto">
          <a:xfrm>
            <a:off x="8583295" y="4483735"/>
            <a:ext cx="2929890" cy="93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p>
            <a:pPr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公司人员结构老龄化，老的管理人员逐渐不能适应新的办公环境和工作节奏。</a:t>
            </a:r>
            <a:endParaRPr lang="zh-CN" altLang="en-US" sz="12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925887" y="2413073"/>
            <a:ext cx="1057092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38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1</a:t>
            </a:r>
            <a:endParaRPr lang="zh-CN" altLang="en-US" sz="138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2" name="菱形 1"/>
          <p:cNvSpPr/>
          <p:nvPr/>
        </p:nvSpPr>
        <p:spPr>
          <a:xfrm>
            <a:off x="3199174" y="2199135"/>
            <a:ext cx="2643868" cy="2643868"/>
          </a:xfrm>
          <a:prstGeom prst="diamond">
            <a:avLst/>
          </a:prstGeom>
          <a:noFill/>
          <a:ln w="28575"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5302611" y="1371821"/>
            <a:ext cx="4298496" cy="4298496"/>
          </a:xfrm>
          <a:prstGeom prst="diamond">
            <a:avLst/>
          </a:prstGeom>
          <a:noFill/>
          <a:ln w="28575"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99687" y="2876239"/>
            <a:ext cx="3904343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公司简介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85677" y="3391508"/>
            <a:ext cx="14700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PART 01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3" grpId="0" animBg="1"/>
      <p:bldP spid="11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标注 6"/>
          <p:cNvSpPr/>
          <p:nvPr/>
        </p:nvSpPr>
        <p:spPr>
          <a:xfrm>
            <a:off x="8536174" y="2630763"/>
            <a:ext cx="2694815" cy="1346412"/>
          </a:xfrm>
          <a:prstGeom prst="wedgeRectCallout">
            <a:avLst>
              <a:gd name="adj1" fmla="val 41393"/>
              <a:gd name="adj2" fmla="val -19934"/>
            </a:avLst>
          </a:prstGeom>
          <a:solidFill>
            <a:schemeClr val="accent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5" rIns="91412" bIns="45705" rtlCol="0" anchor="ctr"/>
          <a:lstStyle/>
          <a:p>
            <a:pPr defTabSz="1215390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     上升通道</a:t>
            </a:r>
            <a:endParaRPr lang="en-US" altLang="zh-CN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  <a:p>
            <a:pPr defTabSz="914400"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   实实在在的岗位，虚位以待</a:t>
            </a:r>
            <a:endParaRPr lang="en-US" altLang="zh-CN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6041392" y="2630763"/>
            <a:ext cx="2494781" cy="1346412"/>
          </a:xfrm>
          <a:prstGeom prst="wedgeRectCallout">
            <a:avLst>
              <a:gd name="adj1" fmla="val 59514"/>
              <a:gd name="adj2" fmla="val -21196"/>
            </a:avLst>
          </a:pr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5" rIns="91412" bIns="45705" rtlCol="0" anchor="ctr"/>
          <a:lstStyle/>
          <a:p>
            <a:pPr defTabSz="1215390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   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 扁平的管理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  <a:p>
            <a:pPr defTabSz="914400">
              <a:defRPr/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由公司副总和总经理参与管理和培养。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3546612" y="2630763"/>
            <a:ext cx="2494781" cy="1346412"/>
          </a:xfrm>
          <a:prstGeom prst="wedgeRectCallout">
            <a:avLst>
              <a:gd name="adj1" fmla="val 59514"/>
              <a:gd name="adj2" fmla="val -21196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5" rIns="91412" bIns="45705" rtlCol="0" anchor="ctr"/>
          <a:lstStyle/>
          <a:p>
            <a:pPr defTabSz="1215390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   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锻炼机会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  <a:p>
            <a:pPr defTabSz="914400">
              <a:defRPr/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完全开放的学习环境，建立培养计划，轮训，全面提升个人能力。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1051832" y="2630763"/>
            <a:ext cx="2494781" cy="1346412"/>
          </a:xfrm>
          <a:prstGeom prst="wedgeRectCallout">
            <a:avLst>
              <a:gd name="adj1" fmla="val 59514"/>
              <a:gd name="adj2" fmla="val -21196"/>
            </a:avLst>
          </a:prstGeom>
          <a:solidFill>
            <a:srgbClr val="CCFFCC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5" rIns="91412" bIns="45705" rtlCol="0" anchor="ctr"/>
          <a:lstStyle/>
          <a:p>
            <a:pPr defTabSz="1215390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平台优势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  <a:p>
            <a:pPr defTabSz="914400">
              <a:defRPr/>
            </a:pPr>
            <a:r>
              <a:rPr 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我们面对的客户</a:t>
            </a:r>
            <a:endParaRPr 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  <a:p>
            <a:pPr defTabSz="914400">
              <a:defRPr/>
            </a:pPr>
            <a:r>
              <a:rPr 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民用机械领域制造要求最高。</a:t>
            </a:r>
            <a:endParaRPr 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323495" y="1457214"/>
            <a:ext cx="5544407" cy="617980"/>
            <a:chOff x="551593" y="497013"/>
            <a:chExt cx="5544407" cy="617980"/>
          </a:xfrm>
        </p:grpSpPr>
        <p:sp>
          <p:nvSpPr>
            <p:cNvPr id="14" name="矩形 13"/>
            <p:cNvSpPr/>
            <p:nvPr/>
          </p:nvSpPr>
          <p:spPr>
            <a:xfrm>
              <a:off x="551593" y="497013"/>
              <a:ext cx="5544407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加入我们公司的优势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cxnSp>
          <p:nvCxnSpPr>
            <p:cNvPr id="15" name="0 _4"/>
            <p:cNvCxnSpPr/>
            <p:nvPr/>
          </p:nvCxnSpPr>
          <p:spPr>
            <a:xfrm>
              <a:off x="715475" y="1114993"/>
              <a:ext cx="5119805" cy="0"/>
            </a:xfrm>
            <a:prstGeom prst="line">
              <a:avLst/>
            </a:prstGeom>
            <a:ln w="25400">
              <a:gradFill>
                <a:gsLst>
                  <a:gs pos="49000">
                    <a:srgbClr val="3B3838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ldLvl="0" animBg="1"/>
      <p:bldP spid="9" grpId="0" bldLvl="0" animBg="1"/>
      <p:bldP spid="10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81610"/>
            <a:ext cx="10515600" cy="651510"/>
          </a:xfrm>
        </p:spPr>
        <p:txBody>
          <a:bodyPr>
            <a:normAutofit/>
          </a:bodyPr>
          <a:p>
            <a:r>
              <a:rPr lang="zh-CN" altLang="en-US" sz="3600"/>
              <a:t>招聘人员</a:t>
            </a:r>
            <a:endParaRPr lang="zh-CN" altLang="en-US" sz="3600"/>
          </a:p>
        </p:txBody>
      </p:sp>
      <p:graphicFrame>
        <p:nvGraphicFramePr>
          <p:cNvPr id="4" name="内容占位符 3"/>
          <p:cNvGraphicFramePr/>
          <p:nvPr>
            <p:ph idx="1"/>
            <p:custDataLst>
              <p:tags r:id="rId1"/>
            </p:custDataLst>
          </p:nvPr>
        </p:nvGraphicFramePr>
        <p:xfrm>
          <a:off x="567690" y="704850"/>
          <a:ext cx="10785475" cy="5504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8885"/>
                <a:gridCol w="2507615"/>
                <a:gridCol w="1144270"/>
                <a:gridCol w="5894705"/>
              </a:tblGrid>
              <a:tr h="6889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序号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名称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人数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要求</a:t>
                      </a:r>
                      <a:endParaRPr lang="zh-CN" altLang="en-US" sz="2800"/>
                    </a:p>
                  </a:txBody>
                  <a:tcPr/>
                </a:tc>
              </a:tr>
              <a:tr h="19335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/>
                        <a:t>1</a:t>
                      </a:r>
                      <a:endParaRPr lang="en-US" altLang="zh-CN" sz="1800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/>
                        <a:t>机械设计师</a:t>
                      </a:r>
                      <a:endParaRPr lang="zh-CN" altLang="en-US" sz="1800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/>
                        <a:t>5</a:t>
                      </a:r>
                      <a:endParaRPr lang="en-US" altLang="zh-CN" sz="1800" b="1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 b="1"/>
                        <a:t>至少熟练掌握SW，UG,PROE,AUTOCAD,等工业制图软件的一种或二种。</a:t>
                      </a:r>
                      <a:endParaRPr lang="zh-CN" altLang="en-US" sz="1800" b="1"/>
                    </a:p>
                    <a:p>
                      <a:pPr algn="l">
                        <a:buNone/>
                      </a:pPr>
                      <a:r>
                        <a:rPr lang="zh-CN" altLang="en-US" sz="1800" b="1"/>
                        <a:t>期望：非标设备的功能或部件设计，装配，并能够用于指导生产。</a:t>
                      </a:r>
                      <a:endParaRPr lang="zh-CN" altLang="en-US" sz="1800" b="1"/>
                    </a:p>
                    <a:p>
                      <a:pPr algn="l">
                        <a:buNone/>
                      </a:pPr>
                      <a:r>
                        <a:rPr lang="zh-CN" altLang="en-US" sz="1800" b="1"/>
                        <a:t>未来：和客户对接，了解客户需求，介绍产品，针对性的提出合理建议，并给出设计方案。</a:t>
                      </a:r>
                      <a:endParaRPr lang="zh-CN" altLang="en-US" sz="1800" b="1"/>
                    </a:p>
                    <a:p>
                      <a:pPr algn="l">
                        <a:buNone/>
                      </a:pPr>
                      <a:r>
                        <a:rPr lang="zh-CN" altLang="en-US" sz="1800" b="1"/>
                        <a:t>要求：机电一体化，机械设计制造等相关专业</a:t>
                      </a:r>
                      <a:endParaRPr lang="zh-CN" altLang="en-US" sz="1800" b="1"/>
                    </a:p>
                  </a:txBody>
                  <a:tcPr/>
                </a:tc>
              </a:tr>
              <a:tr h="11899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/>
                        <a:t>2</a:t>
                      </a:r>
                      <a:endParaRPr lang="en-US" altLang="zh-CN" sz="1800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/>
                        <a:t>电气工程师</a:t>
                      </a:r>
                      <a:endParaRPr lang="zh-CN" altLang="en-US" sz="1800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/>
                        <a:t>3</a:t>
                      </a:r>
                      <a:endParaRPr lang="en-US" altLang="zh-CN" sz="1800" b="1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 b="1"/>
                        <a:t>熟知电气原理，</a:t>
                      </a:r>
                      <a:r>
                        <a:rPr lang="zh-CN" altLang="en-US" sz="1800" b="1">
                          <a:sym typeface="+mn-ea"/>
                        </a:rPr>
                        <a:t>能够进行电路图绘制，</a:t>
                      </a:r>
                      <a:r>
                        <a:rPr lang="zh-CN" altLang="en-US" sz="1800" b="1"/>
                        <a:t>能够根据要求设计、装配和调试电气电路，西门子系列编程、组态、</a:t>
                      </a:r>
                      <a:r>
                        <a:rPr lang="en-US" altLang="zh-CN" sz="1800" b="1"/>
                        <a:t>WINCC </a:t>
                      </a:r>
                      <a:r>
                        <a:rPr lang="zh-CN" altLang="en-US" sz="1800" b="1"/>
                        <a:t>编程等。</a:t>
                      </a:r>
                      <a:endParaRPr lang="zh-CN" altLang="en-US" sz="1800" b="1"/>
                    </a:p>
                    <a:p>
                      <a:pPr algn="l">
                        <a:buNone/>
                      </a:pPr>
                      <a:r>
                        <a:rPr lang="zh-CN" altLang="en-US" sz="1800" b="1"/>
                        <a:t>要求：机电一体化、电气工程及其自动化等相关专业</a:t>
                      </a:r>
                      <a:endParaRPr lang="zh-CN" altLang="en-US" sz="1800" b="1"/>
                    </a:p>
                  </a:txBody>
                  <a:tcPr/>
                </a:tc>
              </a:tr>
              <a:tr h="16916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/>
                        <a:t>3</a:t>
                      </a:r>
                      <a:endParaRPr lang="en-US" altLang="zh-CN" sz="1800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/>
                        <a:t>验证工程师</a:t>
                      </a:r>
                      <a:endParaRPr lang="zh-CN" altLang="en-US" sz="1800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/>
                        <a:t>2</a:t>
                      </a:r>
                      <a:endParaRPr lang="en-US" altLang="zh-CN" sz="1800" b="1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 b="1"/>
                        <a:t>负责完成客户FAT、SAT、IOQ验证，并及时向公司反馈客户要求；负责验证文件编制、文件搜集和文件汇总、了解GMP法规等（可学习）</a:t>
                      </a:r>
                      <a:endParaRPr lang="zh-CN" altLang="en-US" sz="1800" b="1"/>
                    </a:p>
                    <a:p>
                      <a:pPr algn="l">
                        <a:buNone/>
                      </a:pPr>
                      <a:r>
                        <a:rPr lang="zh-CN" altLang="en-US" sz="1800" b="1"/>
                        <a:t>要求：药学、生物工程等相关专业</a:t>
                      </a:r>
                      <a:endParaRPr lang="zh-CN" altLang="en-US" sz="1800" b="1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096000" y="1904955"/>
            <a:ext cx="3823515" cy="3660104"/>
            <a:chOff x="3070623" y="1427560"/>
            <a:chExt cx="2869406" cy="2746772"/>
          </a:xfrm>
        </p:grpSpPr>
        <p:sp>
          <p:nvSpPr>
            <p:cNvPr id="27" name="Oval 11"/>
            <p:cNvSpPr>
              <a:spLocks noChangeArrowheads="1"/>
            </p:cNvSpPr>
            <p:nvPr/>
          </p:nvSpPr>
          <p:spPr bwMode="auto">
            <a:xfrm>
              <a:off x="3882629" y="2181226"/>
              <a:ext cx="1245394" cy="125015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384" tIns="45693" rIns="91384" bIns="45693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6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pic>
          <p:nvPicPr>
            <p:cNvPr id="28" name="Group 68"/>
            <p:cNvPicPr>
              <a:picLocks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4256485" y="2569369"/>
              <a:ext cx="576263" cy="49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Freeform 8"/>
            <p:cNvSpPr/>
            <p:nvPr/>
          </p:nvSpPr>
          <p:spPr bwMode="auto">
            <a:xfrm>
              <a:off x="3070623" y="2126457"/>
              <a:ext cx="721519" cy="1337072"/>
            </a:xfrm>
            <a:custGeom>
              <a:avLst/>
              <a:gdLst>
                <a:gd name="T0" fmla="*/ 135 w 135"/>
                <a:gd name="T1" fmla="*/ 52 h 250"/>
                <a:gd name="T2" fmla="*/ 44 w 135"/>
                <a:gd name="T3" fmla="*/ 0 h 250"/>
                <a:gd name="T4" fmla="*/ 43 w 135"/>
                <a:gd name="T5" fmla="*/ 250 h 250"/>
                <a:gd name="T6" fmla="*/ 134 w 135"/>
                <a:gd name="T7" fmla="*/ 200 h 250"/>
                <a:gd name="T8" fmla="*/ 116 w 135"/>
                <a:gd name="T9" fmla="*/ 127 h 250"/>
                <a:gd name="T10" fmla="*/ 135 w 135"/>
                <a:gd name="T11" fmla="*/ 52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250">
                  <a:moveTo>
                    <a:pt x="135" y="52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1" y="78"/>
                    <a:pt x="0" y="172"/>
                    <a:pt x="43" y="250"/>
                  </a:cubicBezTo>
                  <a:cubicBezTo>
                    <a:pt x="134" y="200"/>
                    <a:pt x="134" y="200"/>
                    <a:pt x="134" y="200"/>
                  </a:cubicBezTo>
                  <a:cubicBezTo>
                    <a:pt x="122" y="178"/>
                    <a:pt x="116" y="153"/>
                    <a:pt x="116" y="127"/>
                  </a:cubicBezTo>
                  <a:cubicBezTo>
                    <a:pt x="116" y="100"/>
                    <a:pt x="123" y="74"/>
                    <a:pt x="135" y="52"/>
                  </a:cubicBez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384" tIns="45693" rIns="91384" bIns="45693"/>
            <a:lstStyle/>
            <a:p>
              <a:endParaRPr lang="zh-CN" altLang="en-US" sz="13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30" name="Freeform 9"/>
            <p:cNvSpPr/>
            <p:nvPr/>
          </p:nvSpPr>
          <p:spPr bwMode="auto">
            <a:xfrm>
              <a:off x="4507707" y="3233738"/>
              <a:ext cx="1165622" cy="940594"/>
            </a:xfrm>
            <a:custGeom>
              <a:avLst/>
              <a:gdLst>
                <a:gd name="T0" fmla="*/ 130 w 218"/>
                <a:gd name="T1" fmla="*/ 0 h 176"/>
                <a:gd name="T2" fmla="*/ 218 w 218"/>
                <a:gd name="T3" fmla="*/ 55 h 176"/>
                <a:gd name="T4" fmla="*/ 0 w 218"/>
                <a:gd name="T5" fmla="*/ 176 h 176"/>
                <a:gd name="T6" fmla="*/ 0 w 218"/>
                <a:gd name="T7" fmla="*/ 73 h 176"/>
                <a:gd name="T8" fmla="*/ 130 w 218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176">
                  <a:moveTo>
                    <a:pt x="130" y="0"/>
                  </a:moveTo>
                  <a:cubicBezTo>
                    <a:pt x="218" y="55"/>
                    <a:pt x="218" y="55"/>
                    <a:pt x="218" y="55"/>
                  </a:cubicBezTo>
                  <a:cubicBezTo>
                    <a:pt x="171" y="130"/>
                    <a:pt x="89" y="176"/>
                    <a:pt x="0" y="176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55" y="73"/>
                    <a:pt x="103" y="44"/>
                    <a:pt x="130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384" tIns="45693" rIns="91384" bIns="45693"/>
            <a:lstStyle/>
            <a:p>
              <a:endParaRPr lang="zh-CN" altLang="en-US" sz="13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31" name="Freeform 6"/>
            <p:cNvSpPr/>
            <p:nvPr/>
          </p:nvSpPr>
          <p:spPr bwMode="auto">
            <a:xfrm>
              <a:off x="3332560" y="1427560"/>
              <a:ext cx="1164431" cy="951309"/>
            </a:xfrm>
            <a:custGeom>
              <a:avLst/>
              <a:gdLst>
                <a:gd name="T0" fmla="*/ 218 w 218"/>
                <a:gd name="T1" fmla="*/ 105 h 178"/>
                <a:gd name="T2" fmla="*/ 216 w 218"/>
                <a:gd name="T3" fmla="*/ 0 h 178"/>
                <a:gd name="T4" fmla="*/ 0 w 218"/>
                <a:gd name="T5" fmla="*/ 123 h 178"/>
                <a:gd name="T6" fmla="*/ 89 w 218"/>
                <a:gd name="T7" fmla="*/ 178 h 178"/>
                <a:gd name="T8" fmla="*/ 218 w 218"/>
                <a:gd name="T9" fmla="*/ 10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178">
                  <a:moveTo>
                    <a:pt x="218" y="105"/>
                  </a:moveTo>
                  <a:cubicBezTo>
                    <a:pt x="216" y="0"/>
                    <a:pt x="216" y="0"/>
                    <a:pt x="216" y="0"/>
                  </a:cubicBezTo>
                  <a:cubicBezTo>
                    <a:pt x="128" y="1"/>
                    <a:pt x="46" y="48"/>
                    <a:pt x="0" y="123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116" y="135"/>
                    <a:pt x="163" y="106"/>
                    <a:pt x="218" y="105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384" tIns="45693" rIns="91384" bIns="45693"/>
            <a:lstStyle/>
            <a:p>
              <a:endParaRPr lang="zh-CN" altLang="en-US" sz="13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32" name="Freeform 7"/>
            <p:cNvSpPr/>
            <p:nvPr/>
          </p:nvSpPr>
          <p:spPr bwMode="auto">
            <a:xfrm>
              <a:off x="5218510" y="2149079"/>
              <a:ext cx="721519" cy="1329928"/>
            </a:xfrm>
            <a:custGeom>
              <a:avLst/>
              <a:gdLst>
                <a:gd name="T0" fmla="*/ 1 w 135"/>
                <a:gd name="T1" fmla="*/ 50 h 249"/>
                <a:gd name="T2" fmla="*/ 93 w 135"/>
                <a:gd name="T3" fmla="*/ 0 h 249"/>
                <a:gd name="T4" fmla="*/ 90 w 135"/>
                <a:gd name="T5" fmla="*/ 249 h 249"/>
                <a:gd name="T6" fmla="*/ 0 w 135"/>
                <a:gd name="T7" fmla="*/ 198 h 249"/>
                <a:gd name="T8" fmla="*/ 19 w 135"/>
                <a:gd name="T9" fmla="*/ 123 h 249"/>
                <a:gd name="T10" fmla="*/ 1 w 135"/>
                <a:gd name="T11" fmla="*/ 5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249">
                  <a:moveTo>
                    <a:pt x="1" y="5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35" y="78"/>
                    <a:pt x="134" y="172"/>
                    <a:pt x="90" y="249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12" y="176"/>
                    <a:pt x="19" y="150"/>
                    <a:pt x="19" y="123"/>
                  </a:cubicBezTo>
                  <a:cubicBezTo>
                    <a:pt x="19" y="97"/>
                    <a:pt x="13" y="72"/>
                    <a:pt x="1" y="50"/>
                  </a:cubicBezTo>
                  <a:close/>
                </a:path>
              </a:pathLst>
            </a:custGeom>
            <a:solidFill>
              <a:srgbClr val="FF7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384" tIns="45693" rIns="91384" bIns="45693"/>
            <a:lstStyle/>
            <a:p>
              <a:endParaRPr lang="zh-CN" altLang="en-US" sz="13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33" name="Freeform 5"/>
            <p:cNvSpPr/>
            <p:nvPr/>
          </p:nvSpPr>
          <p:spPr bwMode="auto">
            <a:xfrm>
              <a:off x="4524376" y="1427560"/>
              <a:ext cx="1165622" cy="957263"/>
            </a:xfrm>
            <a:custGeom>
              <a:avLst/>
              <a:gdLst>
                <a:gd name="T0" fmla="*/ 0 w 218"/>
                <a:gd name="T1" fmla="*/ 105 h 179"/>
                <a:gd name="T2" fmla="*/ 2 w 218"/>
                <a:gd name="T3" fmla="*/ 0 h 179"/>
                <a:gd name="T4" fmla="*/ 218 w 218"/>
                <a:gd name="T5" fmla="*/ 126 h 179"/>
                <a:gd name="T6" fmla="*/ 128 w 218"/>
                <a:gd name="T7" fmla="*/ 179 h 179"/>
                <a:gd name="T8" fmla="*/ 0 w 218"/>
                <a:gd name="T9" fmla="*/ 10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179">
                  <a:moveTo>
                    <a:pt x="0" y="10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91" y="2"/>
                    <a:pt x="172" y="50"/>
                    <a:pt x="218" y="126"/>
                  </a:cubicBezTo>
                  <a:cubicBezTo>
                    <a:pt x="128" y="179"/>
                    <a:pt x="128" y="179"/>
                    <a:pt x="128" y="179"/>
                  </a:cubicBezTo>
                  <a:cubicBezTo>
                    <a:pt x="101" y="136"/>
                    <a:pt x="54" y="107"/>
                    <a:pt x="0" y="10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384" tIns="45693" rIns="91384" bIns="45693"/>
            <a:lstStyle/>
            <a:p>
              <a:endParaRPr lang="zh-CN" altLang="en-US" sz="13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34" name="Freeform 10"/>
            <p:cNvSpPr/>
            <p:nvPr/>
          </p:nvSpPr>
          <p:spPr bwMode="auto">
            <a:xfrm>
              <a:off x="3317082" y="3212306"/>
              <a:ext cx="1164431" cy="962025"/>
            </a:xfrm>
            <a:custGeom>
              <a:avLst/>
              <a:gdLst>
                <a:gd name="T0" fmla="*/ 90 w 218"/>
                <a:gd name="T1" fmla="*/ 0 h 180"/>
                <a:gd name="T2" fmla="*/ 0 w 218"/>
                <a:gd name="T3" fmla="*/ 53 h 180"/>
                <a:gd name="T4" fmla="*/ 214 w 218"/>
                <a:gd name="T5" fmla="*/ 180 h 180"/>
                <a:gd name="T6" fmla="*/ 218 w 218"/>
                <a:gd name="T7" fmla="*/ 77 h 180"/>
                <a:gd name="T8" fmla="*/ 90 w 218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180">
                  <a:moveTo>
                    <a:pt x="90" y="0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45" y="130"/>
                    <a:pt x="126" y="178"/>
                    <a:pt x="214" y="180"/>
                  </a:cubicBezTo>
                  <a:cubicBezTo>
                    <a:pt x="218" y="77"/>
                    <a:pt x="218" y="77"/>
                    <a:pt x="218" y="77"/>
                  </a:cubicBezTo>
                  <a:cubicBezTo>
                    <a:pt x="163" y="75"/>
                    <a:pt x="116" y="45"/>
                    <a:pt x="90" y="0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384" tIns="45693" rIns="91384" bIns="45693"/>
            <a:lstStyle/>
            <a:p>
              <a:endParaRPr lang="zh-CN" altLang="en-US" sz="13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16" name="Freeform 526"/>
            <p:cNvSpPr>
              <a:spLocks noChangeAspect="1"/>
            </p:cNvSpPr>
            <p:nvPr/>
          </p:nvSpPr>
          <p:spPr bwMode="auto">
            <a:xfrm>
              <a:off x="5462588" y="2632473"/>
              <a:ext cx="277416" cy="359569"/>
            </a:xfrm>
            <a:custGeom>
              <a:avLst/>
              <a:gdLst>
                <a:gd name="T0" fmla="*/ 719 w 1222"/>
                <a:gd name="T1" fmla="*/ 1338 h 1581"/>
                <a:gd name="T2" fmla="*/ 686 w 1222"/>
                <a:gd name="T3" fmla="*/ 1221 h 1581"/>
                <a:gd name="T4" fmla="*/ 686 w 1222"/>
                <a:gd name="T5" fmla="*/ 359 h 1581"/>
                <a:gd name="T6" fmla="*/ 719 w 1222"/>
                <a:gd name="T7" fmla="*/ 243 h 1581"/>
                <a:gd name="T8" fmla="*/ 17 w 1222"/>
                <a:gd name="T9" fmla="*/ 460 h 1581"/>
                <a:gd name="T10" fmla="*/ 0 w 1222"/>
                <a:gd name="T11" fmla="*/ 794 h 1581"/>
                <a:gd name="T12" fmla="*/ 17 w 1222"/>
                <a:gd name="T13" fmla="*/ 1120 h 1581"/>
                <a:gd name="T14" fmla="*/ 502 w 1222"/>
                <a:gd name="T15" fmla="*/ 1530 h 1581"/>
                <a:gd name="T16" fmla="*/ 493 w 1222"/>
                <a:gd name="T17" fmla="*/ 1112 h 1581"/>
                <a:gd name="T18" fmla="*/ 284 w 1222"/>
                <a:gd name="T19" fmla="*/ 1120 h 1581"/>
                <a:gd name="T20" fmla="*/ 284 w 1222"/>
                <a:gd name="T21" fmla="*/ 794 h 1581"/>
                <a:gd name="T22" fmla="*/ 284 w 1222"/>
                <a:gd name="T23" fmla="*/ 460 h 1581"/>
                <a:gd name="T24" fmla="*/ 493 w 1222"/>
                <a:gd name="T25" fmla="*/ 468 h 1581"/>
                <a:gd name="T26" fmla="*/ 502 w 1222"/>
                <a:gd name="T27" fmla="*/ 58 h 1581"/>
                <a:gd name="T28" fmla="*/ 17 w 1222"/>
                <a:gd name="T29" fmla="*/ 460 h 1581"/>
                <a:gd name="T30" fmla="*/ 602 w 1222"/>
                <a:gd name="T31" fmla="*/ 911 h 1581"/>
                <a:gd name="T32" fmla="*/ 493 w 1222"/>
                <a:gd name="T33" fmla="*/ 861 h 1581"/>
                <a:gd name="T34" fmla="*/ 543 w 1222"/>
                <a:gd name="T35" fmla="*/ 828 h 1581"/>
                <a:gd name="T36" fmla="*/ 610 w 1222"/>
                <a:gd name="T37" fmla="*/ 778 h 1581"/>
                <a:gd name="T38" fmla="*/ 627 w 1222"/>
                <a:gd name="T39" fmla="*/ 660 h 1581"/>
                <a:gd name="T40" fmla="*/ 476 w 1222"/>
                <a:gd name="T41" fmla="*/ 677 h 1581"/>
                <a:gd name="T42" fmla="*/ 510 w 1222"/>
                <a:gd name="T43" fmla="*/ 736 h 1581"/>
                <a:gd name="T44" fmla="*/ 560 w 1222"/>
                <a:gd name="T45" fmla="*/ 677 h 1581"/>
                <a:gd name="T46" fmla="*/ 585 w 1222"/>
                <a:gd name="T47" fmla="*/ 719 h 1581"/>
                <a:gd name="T48" fmla="*/ 502 w 1222"/>
                <a:gd name="T49" fmla="*/ 803 h 1581"/>
                <a:gd name="T50" fmla="*/ 410 w 1222"/>
                <a:gd name="T51" fmla="*/ 911 h 1581"/>
                <a:gd name="T52" fmla="*/ 819 w 1222"/>
                <a:gd name="T53" fmla="*/ 811 h 1581"/>
                <a:gd name="T54" fmla="*/ 794 w 1222"/>
                <a:gd name="T55" fmla="*/ 635 h 1581"/>
                <a:gd name="T56" fmla="*/ 644 w 1222"/>
                <a:gd name="T57" fmla="*/ 853 h 1581"/>
                <a:gd name="T58" fmla="*/ 744 w 1222"/>
                <a:gd name="T59" fmla="*/ 911 h 1581"/>
                <a:gd name="T60" fmla="*/ 803 w 1222"/>
                <a:gd name="T61" fmla="*/ 853 h 1581"/>
                <a:gd name="T62" fmla="*/ 844 w 1222"/>
                <a:gd name="T63" fmla="*/ 811 h 1581"/>
                <a:gd name="T64" fmla="*/ 786 w 1222"/>
                <a:gd name="T65" fmla="*/ 686 h 1581"/>
                <a:gd name="T66" fmla="*/ 694 w 1222"/>
                <a:gd name="T67" fmla="*/ 811 h 1581"/>
                <a:gd name="T68" fmla="*/ 694 w 1222"/>
                <a:gd name="T69" fmla="*/ 811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1581">
                  <a:moveTo>
                    <a:pt x="1221" y="794"/>
                  </a:moveTo>
                  <a:cubicBezTo>
                    <a:pt x="1221" y="1079"/>
                    <a:pt x="995" y="1313"/>
                    <a:pt x="719" y="1338"/>
                  </a:cubicBezTo>
                  <a:cubicBezTo>
                    <a:pt x="719" y="1329"/>
                    <a:pt x="711" y="1313"/>
                    <a:pt x="711" y="1296"/>
                  </a:cubicBezTo>
                  <a:cubicBezTo>
                    <a:pt x="711" y="1296"/>
                    <a:pt x="702" y="1262"/>
                    <a:pt x="686" y="1221"/>
                  </a:cubicBezTo>
                  <a:cubicBezTo>
                    <a:pt x="911" y="1212"/>
                    <a:pt x="1095" y="1028"/>
                    <a:pt x="1095" y="794"/>
                  </a:cubicBezTo>
                  <a:cubicBezTo>
                    <a:pt x="1095" y="560"/>
                    <a:pt x="911" y="368"/>
                    <a:pt x="686" y="359"/>
                  </a:cubicBezTo>
                  <a:cubicBezTo>
                    <a:pt x="702" y="326"/>
                    <a:pt x="711" y="293"/>
                    <a:pt x="711" y="284"/>
                  </a:cubicBezTo>
                  <a:cubicBezTo>
                    <a:pt x="711" y="276"/>
                    <a:pt x="719" y="259"/>
                    <a:pt x="719" y="243"/>
                  </a:cubicBezTo>
                  <a:cubicBezTo>
                    <a:pt x="995" y="267"/>
                    <a:pt x="1221" y="510"/>
                    <a:pt x="1221" y="794"/>
                  </a:cubicBezTo>
                  <a:close/>
                  <a:moveTo>
                    <a:pt x="17" y="460"/>
                  </a:moveTo>
                  <a:cubicBezTo>
                    <a:pt x="8" y="568"/>
                    <a:pt x="0" y="677"/>
                    <a:pt x="0" y="786"/>
                  </a:cubicBezTo>
                  <a:lnTo>
                    <a:pt x="0" y="794"/>
                  </a:lnTo>
                  <a:lnTo>
                    <a:pt x="0" y="803"/>
                  </a:lnTo>
                  <a:cubicBezTo>
                    <a:pt x="0" y="911"/>
                    <a:pt x="8" y="1012"/>
                    <a:pt x="17" y="1120"/>
                  </a:cubicBezTo>
                  <a:cubicBezTo>
                    <a:pt x="42" y="1396"/>
                    <a:pt x="259" y="1580"/>
                    <a:pt x="468" y="1538"/>
                  </a:cubicBezTo>
                  <a:cubicBezTo>
                    <a:pt x="485" y="1530"/>
                    <a:pt x="493" y="1530"/>
                    <a:pt x="502" y="1530"/>
                  </a:cubicBezTo>
                  <a:cubicBezTo>
                    <a:pt x="552" y="1505"/>
                    <a:pt x="594" y="1471"/>
                    <a:pt x="644" y="1438"/>
                  </a:cubicBezTo>
                  <a:cubicBezTo>
                    <a:pt x="702" y="1396"/>
                    <a:pt x="569" y="1070"/>
                    <a:pt x="493" y="1112"/>
                  </a:cubicBezTo>
                  <a:cubicBezTo>
                    <a:pt x="460" y="1129"/>
                    <a:pt x="376" y="1196"/>
                    <a:pt x="343" y="1196"/>
                  </a:cubicBezTo>
                  <a:cubicBezTo>
                    <a:pt x="309" y="1204"/>
                    <a:pt x="293" y="1162"/>
                    <a:pt x="284" y="1120"/>
                  </a:cubicBezTo>
                  <a:cubicBezTo>
                    <a:pt x="276" y="1028"/>
                    <a:pt x="284" y="903"/>
                    <a:pt x="284" y="803"/>
                  </a:cubicBezTo>
                  <a:cubicBezTo>
                    <a:pt x="284" y="794"/>
                    <a:pt x="284" y="794"/>
                    <a:pt x="284" y="794"/>
                  </a:cubicBezTo>
                  <a:cubicBezTo>
                    <a:pt x="284" y="786"/>
                    <a:pt x="284" y="786"/>
                    <a:pt x="284" y="786"/>
                  </a:cubicBezTo>
                  <a:cubicBezTo>
                    <a:pt x="284" y="677"/>
                    <a:pt x="276" y="560"/>
                    <a:pt x="284" y="460"/>
                  </a:cubicBezTo>
                  <a:cubicBezTo>
                    <a:pt x="293" y="426"/>
                    <a:pt x="309" y="385"/>
                    <a:pt x="343" y="385"/>
                  </a:cubicBezTo>
                  <a:cubicBezTo>
                    <a:pt x="376" y="393"/>
                    <a:pt x="460" y="452"/>
                    <a:pt x="493" y="468"/>
                  </a:cubicBezTo>
                  <a:cubicBezTo>
                    <a:pt x="569" y="510"/>
                    <a:pt x="702" y="184"/>
                    <a:pt x="644" y="142"/>
                  </a:cubicBezTo>
                  <a:cubicBezTo>
                    <a:pt x="594" y="117"/>
                    <a:pt x="552" y="75"/>
                    <a:pt x="502" y="58"/>
                  </a:cubicBezTo>
                  <a:cubicBezTo>
                    <a:pt x="493" y="50"/>
                    <a:pt x="485" y="50"/>
                    <a:pt x="468" y="50"/>
                  </a:cubicBezTo>
                  <a:cubicBezTo>
                    <a:pt x="259" y="0"/>
                    <a:pt x="42" y="184"/>
                    <a:pt x="17" y="460"/>
                  </a:cubicBezTo>
                  <a:close/>
                  <a:moveTo>
                    <a:pt x="410" y="911"/>
                  </a:moveTo>
                  <a:cubicBezTo>
                    <a:pt x="602" y="911"/>
                    <a:pt x="602" y="911"/>
                    <a:pt x="602" y="911"/>
                  </a:cubicBezTo>
                  <a:cubicBezTo>
                    <a:pt x="610" y="861"/>
                    <a:pt x="610" y="861"/>
                    <a:pt x="610" y="861"/>
                  </a:cubicBezTo>
                  <a:cubicBezTo>
                    <a:pt x="493" y="861"/>
                    <a:pt x="493" y="861"/>
                    <a:pt x="493" y="861"/>
                  </a:cubicBezTo>
                  <a:cubicBezTo>
                    <a:pt x="493" y="861"/>
                    <a:pt x="502" y="853"/>
                    <a:pt x="510" y="853"/>
                  </a:cubicBezTo>
                  <a:cubicBezTo>
                    <a:pt x="510" y="845"/>
                    <a:pt x="527" y="836"/>
                    <a:pt x="543" y="828"/>
                  </a:cubicBezTo>
                  <a:cubicBezTo>
                    <a:pt x="569" y="811"/>
                    <a:pt x="569" y="811"/>
                    <a:pt x="569" y="811"/>
                  </a:cubicBezTo>
                  <a:cubicBezTo>
                    <a:pt x="585" y="803"/>
                    <a:pt x="602" y="786"/>
                    <a:pt x="610" y="778"/>
                  </a:cubicBezTo>
                  <a:cubicBezTo>
                    <a:pt x="627" y="761"/>
                    <a:pt x="635" y="744"/>
                    <a:pt x="644" y="719"/>
                  </a:cubicBezTo>
                  <a:cubicBezTo>
                    <a:pt x="652" y="694"/>
                    <a:pt x="644" y="677"/>
                    <a:pt x="627" y="660"/>
                  </a:cubicBezTo>
                  <a:cubicBezTo>
                    <a:pt x="619" y="644"/>
                    <a:pt x="594" y="635"/>
                    <a:pt x="569" y="635"/>
                  </a:cubicBezTo>
                  <a:cubicBezTo>
                    <a:pt x="527" y="635"/>
                    <a:pt x="502" y="644"/>
                    <a:pt x="476" y="677"/>
                  </a:cubicBezTo>
                  <a:cubicBezTo>
                    <a:pt x="468" y="686"/>
                    <a:pt x="460" y="711"/>
                    <a:pt x="452" y="736"/>
                  </a:cubicBezTo>
                  <a:cubicBezTo>
                    <a:pt x="510" y="736"/>
                    <a:pt x="510" y="736"/>
                    <a:pt x="510" y="736"/>
                  </a:cubicBezTo>
                  <a:cubicBezTo>
                    <a:pt x="510" y="719"/>
                    <a:pt x="518" y="702"/>
                    <a:pt x="518" y="694"/>
                  </a:cubicBezTo>
                  <a:cubicBezTo>
                    <a:pt x="527" y="686"/>
                    <a:pt x="543" y="677"/>
                    <a:pt x="560" y="677"/>
                  </a:cubicBezTo>
                  <a:cubicBezTo>
                    <a:pt x="569" y="677"/>
                    <a:pt x="577" y="686"/>
                    <a:pt x="585" y="694"/>
                  </a:cubicBezTo>
                  <a:cubicBezTo>
                    <a:pt x="585" y="702"/>
                    <a:pt x="594" y="711"/>
                    <a:pt x="585" y="719"/>
                  </a:cubicBezTo>
                  <a:cubicBezTo>
                    <a:pt x="585" y="736"/>
                    <a:pt x="577" y="744"/>
                    <a:pt x="560" y="761"/>
                  </a:cubicBezTo>
                  <a:cubicBezTo>
                    <a:pt x="552" y="769"/>
                    <a:pt x="535" y="778"/>
                    <a:pt x="502" y="803"/>
                  </a:cubicBezTo>
                  <a:cubicBezTo>
                    <a:pt x="468" y="819"/>
                    <a:pt x="452" y="836"/>
                    <a:pt x="435" y="861"/>
                  </a:cubicBezTo>
                  <a:cubicBezTo>
                    <a:pt x="426" y="878"/>
                    <a:pt x="418" y="895"/>
                    <a:pt x="410" y="911"/>
                  </a:cubicBezTo>
                  <a:close/>
                  <a:moveTo>
                    <a:pt x="844" y="811"/>
                  </a:moveTo>
                  <a:cubicBezTo>
                    <a:pt x="819" y="811"/>
                    <a:pt x="819" y="811"/>
                    <a:pt x="819" y="811"/>
                  </a:cubicBezTo>
                  <a:cubicBezTo>
                    <a:pt x="853" y="635"/>
                    <a:pt x="853" y="635"/>
                    <a:pt x="853" y="635"/>
                  </a:cubicBezTo>
                  <a:cubicBezTo>
                    <a:pt x="794" y="635"/>
                    <a:pt x="794" y="635"/>
                    <a:pt x="794" y="635"/>
                  </a:cubicBezTo>
                  <a:cubicBezTo>
                    <a:pt x="652" y="803"/>
                    <a:pt x="652" y="803"/>
                    <a:pt x="652" y="803"/>
                  </a:cubicBezTo>
                  <a:cubicBezTo>
                    <a:pt x="644" y="853"/>
                    <a:pt x="644" y="853"/>
                    <a:pt x="644" y="853"/>
                  </a:cubicBezTo>
                  <a:cubicBezTo>
                    <a:pt x="753" y="853"/>
                    <a:pt x="753" y="853"/>
                    <a:pt x="753" y="853"/>
                  </a:cubicBezTo>
                  <a:cubicBezTo>
                    <a:pt x="744" y="911"/>
                    <a:pt x="744" y="911"/>
                    <a:pt x="744" y="911"/>
                  </a:cubicBezTo>
                  <a:cubicBezTo>
                    <a:pt x="794" y="911"/>
                    <a:pt x="794" y="911"/>
                    <a:pt x="794" y="911"/>
                  </a:cubicBezTo>
                  <a:cubicBezTo>
                    <a:pt x="803" y="853"/>
                    <a:pt x="803" y="853"/>
                    <a:pt x="803" y="853"/>
                  </a:cubicBezTo>
                  <a:cubicBezTo>
                    <a:pt x="836" y="853"/>
                    <a:pt x="836" y="853"/>
                    <a:pt x="836" y="853"/>
                  </a:cubicBezTo>
                  <a:lnTo>
                    <a:pt x="844" y="811"/>
                  </a:lnTo>
                  <a:close/>
                  <a:moveTo>
                    <a:pt x="694" y="811"/>
                  </a:moveTo>
                  <a:cubicBezTo>
                    <a:pt x="786" y="686"/>
                    <a:pt x="786" y="686"/>
                    <a:pt x="786" y="686"/>
                  </a:cubicBezTo>
                  <a:cubicBezTo>
                    <a:pt x="761" y="811"/>
                    <a:pt x="761" y="811"/>
                    <a:pt x="761" y="811"/>
                  </a:cubicBezTo>
                  <a:lnTo>
                    <a:pt x="694" y="811"/>
                  </a:lnTo>
                  <a:close/>
                  <a:moveTo>
                    <a:pt x="694" y="811"/>
                  </a:moveTo>
                  <a:lnTo>
                    <a:pt x="694" y="8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243635" tIns="121817" rIns="243635" bIns="121817" anchor="ctr"/>
            <a:lstStyle/>
            <a:p>
              <a:endParaRPr lang="zh-CN" altLang="en-US" sz="13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18" name="Oval 11"/>
            <p:cNvSpPr>
              <a:spLocks noChangeArrowheads="1"/>
            </p:cNvSpPr>
            <p:nvPr/>
          </p:nvSpPr>
          <p:spPr bwMode="auto">
            <a:xfrm>
              <a:off x="4975622" y="3874294"/>
              <a:ext cx="57150" cy="547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845" tIns="60923" rIns="121845" bIns="60923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19" name="Oval 12"/>
            <p:cNvSpPr>
              <a:spLocks noChangeArrowheads="1"/>
            </p:cNvSpPr>
            <p:nvPr/>
          </p:nvSpPr>
          <p:spPr bwMode="auto">
            <a:xfrm>
              <a:off x="5091113" y="3874294"/>
              <a:ext cx="58341" cy="547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845" tIns="60923" rIns="121845" bIns="60923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21" name="Freeform 13"/>
            <p:cNvSpPr>
              <a:spLocks noEditPoints="1"/>
            </p:cNvSpPr>
            <p:nvPr/>
          </p:nvSpPr>
          <p:spPr bwMode="auto">
            <a:xfrm>
              <a:off x="4836319" y="3602832"/>
              <a:ext cx="382191" cy="251222"/>
            </a:xfrm>
            <a:custGeom>
              <a:avLst/>
              <a:gdLst>
                <a:gd name="T0" fmla="*/ 383 w 390"/>
                <a:gd name="T1" fmla="*/ 64 h 265"/>
                <a:gd name="T2" fmla="*/ 364 w 390"/>
                <a:gd name="T3" fmla="*/ 57 h 265"/>
                <a:gd name="T4" fmla="*/ 105 w 390"/>
                <a:gd name="T5" fmla="*/ 57 h 265"/>
                <a:gd name="T6" fmla="*/ 102 w 390"/>
                <a:gd name="T7" fmla="*/ 44 h 265"/>
                <a:gd name="T8" fmla="*/ 61 w 390"/>
                <a:gd name="T9" fmla="*/ 0 h 265"/>
                <a:gd name="T10" fmla="*/ 0 w 390"/>
                <a:gd name="T11" fmla="*/ 0 h 265"/>
                <a:gd name="T12" fmla="*/ 14 w 390"/>
                <a:gd name="T13" fmla="*/ 28 h 265"/>
                <a:gd name="T14" fmla="*/ 62 w 390"/>
                <a:gd name="T15" fmla="*/ 28 h 265"/>
                <a:gd name="T16" fmla="*/ 75 w 390"/>
                <a:gd name="T17" fmla="*/ 44 h 265"/>
                <a:gd name="T18" fmla="*/ 116 w 390"/>
                <a:gd name="T19" fmla="*/ 242 h 265"/>
                <a:gd name="T20" fmla="*/ 163 w 390"/>
                <a:gd name="T21" fmla="*/ 265 h 265"/>
                <a:gd name="T22" fmla="*/ 327 w 390"/>
                <a:gd name="T23" fmla="*/ 265 h 265"/>
                <a:gd name="T24" fmla="*/ 352 w 390"/>
                <a:gd name="T25" fmla="*/ 239 h 265"/>
                <a:gd name="T26" fmla="*/ 166 w 390"/>
                <a:gd name="T27" fmla="*/ 239 h 265"/>
                <a:gd name="T28" fmla="*/ 138 w 390"/>
                <a:gd name="T29" fmla="*/ 213 h 265"/>
                <a:gd name="T30" fmla="*/ 130 w 390"/>
                <a:gd name="T31" fmla="*/ 172 h 265"/>
                <a:gd name="T32" fmla="*/ 362 w 390"/>
                <a:gd name="T33" fmla="*/ 172 h 265"/>
                <a:gd name="T34" fmla="*/ 362 w 390"/>
                <a:gd name="T35" fmla="*/ 172 h 265"/>
                <a:gd name="T36" fmla="*/ 382 w 390"/>
                <a:gd name="T37" fmla="*/ 153 h 265"/>
                <a:gd name="T38" fmla="*/ 390 w 390"/>
                <a:gd name="T39" fmla="*/ 81 h 265"/>
                <a:gd name="T40" fmla="*/ 383 w 390"/>
                <a:gd name="T41" fmla="*/ 64 h 265"/>
                <a:gd name="T42" fmla="*/ 356 w 390"/>
                <a:gd name="T43" fmla="*/ 143 h 265"/>
                <a:gd name="T44" fmla="*/ 123 w 390"/>
                <a:gd name="T45" fmla="*/ 143 h 265"/>
                <a:gd name="T46" fmla="*/ 112 w 390"/>
                <a:gd name="T47" fmla="*/ 90 h 265"/>
                <a:gd name="T48" fmla="*/ 362 w 390"/>
                <a:gd name="T49" fmla="*/ 90 h 265"/>
                <a:gd name="T50" fmla="*/ 356 w 390"/>
                <a:gd name="T51" fmla="*/ 14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0" h="265">
                  <a:moveTo>
                    <a:pt x="383" y="64"/>
                  </a:moveTo>
                  <a:cubicBezTo>
                    <a:pt x="377" y="57"/>
                    <a:pt x="364" y="57"/>
                    <a:pt x="364" y="57"/>
                  </a:cubicBezTo>
                  <a:cubicBezTo>
                    <a:pt x="105" y="57"/>
                    <a:pt x="105" y="57"/>
                    <a:pt x="105" y="57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02" y="44"/>
                    <a:pt x="96" y="0"/>
                    <a:pt x="61" y="0"/>
                  </a:cubicBezTo>
                  <a:cubicBezTo>
                    <a:pt x="26" y="0"/>
                    <a:pt x="0" y="0"/>
                    <a:pt x="0" y="0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2" y="28"/>
                    <a:pt x="73" y="25"/>
                    <a:pt x="75" y="44"/>
                  </a:cubicBezTo>
                  <a:cubicBezTo>
                    <a:pt x="116" y="242"/>
                    <a:pt x="116" y="242"/>
                    <a:pt x="116" y="242"/>
                  </a:cubicBezTo>
                  <a:cubicBezTo>
                    <a:pt x="116" y="242"/>
                    <a:pt x="123" y="265"/>
                    <a:pt x="163" y="265"/>
                  </a:cubicBezTo>
                  <a:cubicBezTo>
                    <a:pt x="163" y="265"/>
                    <a:pt x="304" y="265"/>
                    <a:pt x="327" y="265"/>
                  </a:cubicBezTo>
                  <a:cubicBezTo>
                    <a:pt x="350" y="265"/>
                    <a:pt x="352" y="239"/>
                    <a:pt x="352" y="239"/>
                  </a:cubicBezTo>
                  <a:cubicBezTo>
                    <a:pt x="166" y="239"/>
                    <a:pt x="166" y="239"/>
                    <a:pt x="166" y="239"/>
                  </a:cubicBezTo>
                  <a:cubicBezTo>
                    <a:pt x="166" y="239"/>
                    <a:pt x="142" y="241"/>
                    <a:pt x="138" y="213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362" y="172"/>
                    <a:pt x="362" y="172"/>
                    <a:pt x="362" y="172"/>
                  </a:cubicBezTo>
                  <a:cubicBezTo>
                    <a:pt x="362" y="172"/>
                    <a:pt x="362" y="172"/>
                    <a:pt x="362" y="172"/>
                  </a:cubicBezTo>
                  <a:cubicBezTo>
                    <a:pt x="372" y="171"/>
                    <a:pt x="381" y="163"/>
                    <a:pt x="382" y="153"/>
                  </a:cubicBezTo>
                  <a:cubicBezTo>
                    <a:pt x="390" y="81"/>
                    <a:pt x="390" y="81"/>
                    <a:pt x="390" y="81"/>
                  </a:cubicBezTo>
                  <a:cubicBezTo>
                    <a:pt x="390" y="74"/>
                    <a:pt x="390" y="70"/>
                    <a:pt x="383" y="64"/>
                  </a:cubicBezTo>
                  <a:close/>
                  <a:moveTo>
                    <a:pt x="356" y="143"/>
                  </a:moveTo>
                  <a:cubicBezTo>
                    <a:pt x="123" y="143"/>
                    <a:pt x="123" y="143"/>
                    <a:pt x="123" y="143"/>
                  </a:cubicBezTo>
                  <a:cubicBezTo>
                    <a:pt x="112" y="90"/>
                    <a:pt x="112" y="90"/>
                    <a:pt x="112" y="90"/>
                  </a:cubicBezTo>
                  <a:cubicBezTo>
                    <a:pt x="362" y="90"/>
                    <a:pt x="362" y="90"/>
                    <a:pt x="362" y="90"/>
                  </a:cubicBezTo>
                  <a:lnTo>
                    <a:pt x="356" y="1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845" tIns="60923" rIns="121845" bIns="60923"/>
            <a:lstStyle/>
            <a:p>
              <a:endParaRPr lang="zh-CN" altLang="en-US" sz="13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auto">
            <a:xfrm>
              <a:off x="3915966" y="3704035"/>
              <a:ext cx="34528" cy="29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45" tIns="60923" rIns="121845" bIns="60923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41" name="Rectangle 19"/>
            <p:cNvSpPr>
              <a:spLocks noChangeArrowheads="1"/>
            </p:cNvSpPr>
            <p:nvPr/>
          </p:nvSpPr>
          <p:spPr bwMode="auto">
            <a:xfrm>
              <a:off x="3969544" y="3704035"/>
              <a:ext cx="33338" cy="29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45" tIns="60923" rIns="121845" bIns="60923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42" name="Rectangle 20"/>
            <p:cNvSpPr>
              <a:spLocks noChangeArrowheads="1"/>
            </p:cNvSpPr>
            <p:nvPr/>
          </p:nvSpPr>
          <p:spPr bwMode="auto">
            <a:xfrm>
              <a:off x="4020741" y="3704035"/>
              <a:ext cx="33338" cy="29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45" tIns="60923" rIns="121845" bIns="60923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3915966" y="3752850"/>
              <a:ext cx="34528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45" tIns="60923" rIns="121845" bIns="60923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44" name="Rectangle 22"/>
            <p:cNvSpPr>
              <a:spLocks noChangeArrowheads="1"/>
            </p:cNvSpPr>
            <p:nvPr/>
          </p:nvSpPr>
          <p:spPr bwMode="auto">
            <a:xfrm>
              <a:off x="3969544" y="3752850"/>
              <a:ext cx="33338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45" tIns="60923" rIns="121845" bIns="60923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45" name="Rectangle 23"/>
            <p:cNvSpPr>
              <a:spLocks noChangeArrowheads="1"/>
            </p:cNvSpPr>
            <p:nvPr/>
          </p:nvSpPr>
          <p:spPr bwMode="auto">
            <a:xfrm>
              <a:off x="4020741" y="3752850"/>
              <a:ext cx="33338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45" tIns="60923" rIns="121845" bIns="60923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3915966" y="3800475"/>
              <a:ext cx="34528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45" tIns="60923" rIns="121845" bIns="60923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47" name="Rectangle 25"/>
            <p:cNvSpPr>
              <a:spLocks noChangeArrowheads="1"/>
            </p:cNvSpPr>
            <p:nvPr/>
          </p:nvSpPr>
          <p:spPr bwMode="auto">
            <a:xfrm>
              <a:off x="3865960" y="3752850"/>
              <a:ext cx="29765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45" tIns="60923" rIns="121845" bIns="60923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48" name="Rectangle 26"/>
            <p:cNvSpPr>
              <a:spLocks noChangeArrowheads="1"/>
            </p:cNvSpPr>
            <p:nvPr/>
          </p:nvSpPr>
          <p:spPr bwMode="auto">
            <a:xfrm>
              <a:off x="3865960" y="3800475"/>
              <a:ext cx="33338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45" tIns="60923" rIns="121845" bIns="60923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49" name="Rectangle 27"/>
            <p:cNvSpPr>
              <a:spLocks noChangeArrowheads="1"/>
            </p:cNvSpPr>
            <p:nvPr/>
          </p:nvSpPr>
          <p:spPr bwMode="auto">
            <a:xfrm>
              <a:off x="3969544" y="3800475"/>
              <a:ext cx="33338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45" tIns="60923" rIns="121845" bIns="60923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50" name="Rectangle 28"/>
            <p:cNvSpPr>
              <a:spLocks noChangeArrowheads="1"/>
            </p:cNvSpPr>
            <p:nvPr/>
          </p:nvSpPr>
          <p:spPr bwMode="auto">
            <a:xfrm>
              <a:off x="4020741" y="3800475"/>
              <a:ext cx="33338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45" tIns="60923" rIns="121845" bIns="60923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51" name="Freeform 29"/>
            <p:cNvSpPr>
              <a:spLocks noEditPoints="1"/>
            </p:cNvSpPr>
            <p:nvPr/>
          </p:nvSpPr>
          <p:spPr bwMode="auto">
            <a:xfrm>
              <a:off x="3811191" y="3609975"/>
              <a:ext cx="295275" cy="265510"/>
            </a:xfrm>
            <a:custGeom>
              <a:avLst/>
              <a:gdLst>
                <a:gd name="T0" fmla="*/ 157 w 157"/>
                <a:gd name="T1" fmla="*/ 0 h 141"/>
                <a:gd name="T2" fmla="*/ 135 w 157"/>
                <a:gd name="T3" fmla="*/ 0 h 141"/>
                <a:gd name="T4" fmla="*/ 135 w 157"/>
                <a:gd name="T5" fmla="*/ 15 h 141"/>
                <a:gd name="T6" fmla="*/ 114 w 157"/>
                <a:gd name="T7" fmla="*/ 15 h 141"/>
                <a:gd name="T8" fmla="*/ 114 w 157"/>
                <a:gd name="T9" fmla="*/ 0 h 141"/>
                <a:gd name="T10" fmla="*/ 47 w 157"/>
                <a:gd name="T11" fmla="*/ 0 h 141"/>
                <a:gd name="T12" fmla="*/ 47 w 157"/>
                <a:gd name="T13" fmla="*/ 15 h 141"/>
                <a:gd name="T14" fmla="*/ 25 w 157"/>
                <a:gd name="T15" fmla="*/ 15 h 141"/>
                <a:gd name="T16" fmla="*/ 25 w 157"/>
                <a:gd name="T17" fmla="*/ 0 h 141"/>
                <a:gd name="T18" fmla="*/ 0 w 157"/>
                <a:gd name="T19" fmla="*/ 0 h 141"/>
                <a:gd name="T20" fmla="*/ 0 w 157"/>
                <a:gd name="T21" fmla="*/ 141 h 141"/>
                <a:gd name="T22" fmla="*/ 12 w 157"/>
                <a:gd name="T23" fmla="*/ 141 h 141"/>
                <a:gd name="T24" fmla="*/ 146 w 157"/>
                <a:gd name="T25" fmla="*/ 141 h 141"/>
                <a:gd name="T26" fmla="*/ 157 w 157"/>
                <a:gd name="T27" fmla="*/ 141 h 141"/>
                <a:gd name="T28" fmla="*/ 157 w 157"/>
                <a:gd name="T29" fmla="*/ 0 h 141"/>
                <a:gd name="T30" fmla="*/ 146 w 157"/>
                <a:gd name="T31" fmla="*/ 129 h 141"/>
                <a:gd name="T32" fmla="*/ 12 w 157"/>
                <a:gd name="T33" fmla="*/ 129 h 141"/>
                <a:gd name="T34" fmla="*/ 12 w 157"/>
                <a:gd name="T35" fmla="*/ 40 h 141"/>
                <a:gd name="T36" fmla="*/ 146 w 157"/>
                <a:gd name="T37" fmla="*/ 40 h 141"/>
                <a:gd name="T38" fmla="*/ 146 w 157"/>
                <a:gd name="T39" fmla="*/ 12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7" h="141">
                  <a:moveTo>
                    <a:pt x="157" y="0"/>
                  </a:moveTo>
                  <a:lnTo>
                    <a:pt x="135" y="0"/>
                  </a:lnTo>
                  <a:lnTo>
                    <a:pt x="135" y="15"/>
                  </a:lnTo>
                  <a:lnTo>
                    <a:pt x="114" y="15"/>
                  </a:lnTo>
                  <a:lnTo>
                    <a:pt x="114" y="0"/>
                  </a:lnTo>
                  <a:lnTo>
                    <a:pt x="47" y="0"/>
                  </a:lnTo>
                  <a:lnTo>
                    <a:pt x="47" y="15"/>
                  </a:lnTo>
                  <a:lnTo>
                    <a:pt x="25" y="15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141"/>
                  </a:lnTo>
                  <a:lnTo>
                    <a:pt x="12" y="141"/>
                  </a:lnTo>
                  <a:lnTo>
                    <a:pt x="146" y="141"/>
                  </a:lnTo>
                  <a:lnTo>
                    <a:pt x="157" y="141"/>
                  </a:lnTo>
                  <a:lnTo>
                    <a:pt x="157" y="0"/>
                  </a:lnTo>
                  <a:close/>
                  <a:moveTo>
                    <a:pt x="146" y="129"/>
                  </a:moveTo>
                  <a:lnTo>
                    <a:pt x="12" y="129"/>
                  </a:lnTo>
                  <a:lnTo>
                    <a:pt x="12" y="40"/>
                  </a:lnTo>
                  <a:lnTo>
                    <a:pt x="146" y="40"/>
                  </a:lnTo>
                  <a:lnTo>
                    <a:pt x="146" y="1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845" tIns="60923" rIns="121845" bIns="60923"/>
            <a:lstStyle/>
            <a:p>
              <a:endParaRPr lang="zh-CN" altLang="en-US" sz="13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52" name="Rectangle 30"/>
            <p:cNvSpPr>
              <a:spLocks noChangeArrowheads="1"/>
            </p:cNvSpPr>
            <p:nvPr/>
          </p:nvSpPr>
          <p:spPr bwMode="auto">
            <a:xfrm>
              <a:off x="3867150" y="3588544"/>
              <a:ext cx="25004" cy="41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45" tIns="60923" rIns="121845" bIns="60923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53" name="Rectangle 31"/>
            <p:cNvSpPr>
              <a:spLocks noChangeArrowheads="1"/>
            </p:cNvSpPr>
            <p:nvPr/>
          </p:nvSpPr>
          <p:spPr bwMode="auto">
            <a:xfrm>
              <a:off x="4031456" y="3588544"/>
              <a:ext cx="28575" cy="41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45" tIns="60923" rIns="121845" bIns="60923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54" name="AutoShape 28"/>
            <p:cNvSpPr/>
            <p:nvPr/>
          </p:nvSpPr>
          <p:spPr bwMode="auto">
            <a:xfrm>
              <a:off x="3267075" y="2620566"/>
              <a:ext cx="285750" cy="284559"/>
            </a:xfrm>
            <a:custGeom>
              <a:avLst/>
              <a:gdLst>
                <a:gd name="T0" fmla="*/ 18076 w 21600"/>
                <a:gd name="T1" fmla="*/ 8547 h 21558"/>
                <a:gd name="T2" fmla="*/ 20670 w 21600"/>
                <a:gd name="T3" fmla="*/ 11749 h 21558"/>
                <a:gd name="T4" fmla="*/ 21599 w 21600"/>
                <a:gd name="T5" fmla="*/ 15179 h 21558"/>
                <a:gd name="T6" fmla="*/ 20832 w 21600"/>
                <a:gd name="T7" fmla="*/ 17815 h 21558"/>
                <a:gd name="T8" fmla="*/ 18660 w 21600"/>
                <a:gd name="T9" fmla="*/ 19812 h 21558"/>
                <a:gd name="T10" fmla="*/ 15252 w 21600"/>
                <a:gd name="T11" fmla="*/ 21098 h 21558"/>
                <a:gd name="T12" fmla="*/ 10800 w 21600"/>
                <a:gd name="T13" fmla="*/ 21558 h 21558"/>
                <a:gd name="T14" fmla="*/ 6350 w 21600"/>
                <a:gd name="T15" fmla="*/ 21098 h 21558"/>
                <a:gd name="T16" fmla="*/ 2936 w 21600"/>
                <a:gd name="T17" fmla="*/ 19812 h 21558"/>
                <a:gd name="T18" fmla="*/ 761 w 21600"/>
                <a:gd name="T19" fmla="*/ 17809 h 21558"/>
                <a:gd name="T20" fmla="*/ 0 w 21600"/>
                <a:gd name="T21" fmla="*/ 15179 h 21558"/>
                <a:gd name="T22" fmla="*/ 948 w 21600"/>
                <a:gd name="T23" fmla="*/ 11757 h 21558"/>
                <a:gd name="T24" fmla="*/ 3557 w 21600"/>
                <a:gd name="T25" fmla="*/ 8547 h 21558"/>
                <a:gd name="T26" fmla="*/ 4056 w 21600"/>
                <a:gd name="T27" fmla="*/ 8369 h 21558"/>
                <a:gd name="T28" fmla="*/ 4527 w 21600"/>
                <a:gd name="T29" fmla="*/ 8654 h 21558"/>
                <a:gd name="T30" fmla="*/ 4527 w 21600"/>
                <a:gd name="T31" fmla="*/ 9045 h 21558"/>
                <a:gd name="T32" fmla="*/ 4318 w 21600"/>
                <a:gd name="T33" fmla="*/ 10177 h 21558"/>
                <a:gd name="T34" fmla="*/ 4259 w 21600"/>
                <a:gd name="T35" fmla="*/ 11546 h 21558"/>
                <a:gd name="T36" fmla="*/ 4452 w 21600"/>
                <a:gd name="T37" fmla="*/ 12915 h 21558"/>
                <a:gd name="T38" fmla="*/ 5020 w 21600"/>
                <a:gd name="T39" fmla="*/ 14047 h 21558"/>
                <a:gd name="T40" fmla="*/ 6184 w 21600"/>
                <a:gd name="T41" fmla="*/ 14709 h 21558"/>
                <a:gd name="T42" fmla="*/ 5588 w 21600"/>
                <a:gd name="T43" fmla="*/ 10757 h 21558"/>
                <a:gd name="T44" fmla="*/ 6318 w 21600"/>
                <a:gd name="T45" fmla="*/ 7265 h 21558"/>
                <a:gd name="T46" fmla="*/ 7835 w 21600"/>
                <a:gd name="T47" fmla="*/ 4339 h 21558"/>
                <a:gd name="T48" fmla="*/ 9607 w 21600"/>
                <a:gd name="T49" fmla="*/ 2089 h 21558"/>
                <a:gd name="T50" fmla="*/ 11068 w 21600"/>
                <a:gd name="T51" fmla="*/ 653 h 21558"/>
                <a:gd name="T52" fmla="*/ 11711 w 21600"/>
                <a:gd name="T53" fmla="*/ 124 h 21558"/>
                <a:gd name="T54" fmla="*/ 12416 w 21600"/>
                <a:gd name="T55" fmla="*/ 124 h 21558"/>
                <a:gd name="T56" fmla="*/ 12616 w 21600"/>
                <a:gd name="T57" fmla="*/ 414 h 21558"/>
                <a:gd name="T58" fmla="*/ 12609 w 21600"/>
                <a:gd name="T59" fmla="*/ 746 h 21558"/>
                <a:gd name="T60" fmla="*/ 12375 w 21600"/>
                <a:gd name="T61" fmla="*/ 1318 h 21558"/>
                <a:gd name="T62" fmla="*/ 12057 w 21600"/>
                <a:gd name="T63" fmla="*/ 2692 h 21558"/>
                <a:gd name="T64" fmla="*/ 12160 w 21600"/>
                <a:gd name="T65" fmla="*/ 4503 h 21558"/>
                <a:gd name="T66" fmla="*/ 13221 w 21600"/>
                <a:gd name="T67" fmla="*/ 6339 h 21558"/>
                <a:gd name="T68" fmla="*/ 14229 w 21600"/>
                <a:gd name="T69" fmla="*/ 7485 h 21558"/>
                <a:gd name="T70" fmla="*/ 15006 w 21600"/>
                <a:gd name="T71" fmla="*/ 8744 h 21558"/>
                <a:gd name="T72" fmla="*/ 15515 w 21600"/>
                <a:gd name="T73" fmla="*/ 10363 h 21558"/>
                <a:gd name="T74" fmla="*/ 15702 w 21600"/>
                <a:gd name="T75" fmla="*/ 12554 h 21558"/>
                <a:gd name="T76" fmla="*/ 15237 w 21600"/>
                <a:gd name="T77" fmla="*/ 13078 h 21558"/>
                <a:gd name="T78" fmla="*/ 14872 w 21600"/>
                <a:gd name="T79" fmla="*/ 13027 h 21558"/>
                <a:gd name="T80" fmla="*/ 14625 w 21600"/>
                <a:gd name="T81" fmla="*/ 12768 h 21558"/>
                <a:gd name="T82" fmla="*/ 13998 w 21600"/>
                <a:gd name="T83" fmla="*/ 12109 h 21558"/>
                <a:gd name="T84" fmla="*/ 13056 w 21600"/>
                <a:gd name="T85" fmla="*/ 11867 h 21558"/>
                <a:gd name="T86" fmla="*/ 11870 w 21600"/>
                <a:gd name="T87" fmla="*/ 12318 h 21558"/>
                <a:gd name="T88" fmla="*/ 11383 w 21600"/>
                <a:gd name="T89" fmla="*/ 13419 h 21558"/>
                <a:gd name="T90" fmla="*/ 13714 w 21600"/>
                <a:gd name="T91" fmla="*/ 15035 h 21558"/>
                <a:gd name="T92" fmla="*/ 15998 w 21600"/>
                <a:gd name="T93" fmla="*/ 14185 h 21558"/>
                <a:gd name="T94" fmla="*/ 16797 w 21600"/>
                <a:gd name="T95" fmla="*/ 12819 h 21558"/>
                <a:gd name="T96" fmla="*/ 17103 w 21600"/>
                <a:gd name="T97" fmla="*/ 11273 h 21558"/>
                <a:gd name="T98" fmla="*/ 17134 w 21600"/>
                <a:gd name="T99" fmla="*/ 9893 h 21558"/>
                <a:gd name="T100" fmla="*/ 17075 w 21600"/>
                <a:gd name="T101" fmla="*/ 9048 h 21558"/>
                <a:gd name="T102" fmla="*/ 17075 w 21600"/>
                <a:gd name="T103" fmla="*/ 8657 h 21558"/>
                <a:gd name="T104" fmla="*/ 17546 w 21600"/>
                <a:gd name="T105" fmla="*/ 8372 h 21558"/>
                <a:gd name="T106" fmla="*/ 18076 w 21600"/>
                <a:gd name="T107" fmla="*/ 8547 h 21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00" h="21558">
                  <a:moveTo>
                    <a:pt x="18076" y="8547"/>
                  </a:moveTo>
                  <a:cubicBezTo>
                    <a:pt x="19181" y="9499"/>
                    <a:pt x="20046" y="10569"/>
                    <a:pt x="20670" y="11749"/>
                  </a:cubicBezTo>
                  <a:cubicBezTo>
                    <a:pt x="21291" y="12932"/>
                    <a:pt x="21599" y="14075"/>
                    <a:pt x="21599" y="15179"/>
                  </a:cubicBezTo>
                  <a:cubicBezTo>
                    <a:pt x="21599" y="16159"/>
                    <a:pt x="21344" y="17040"/>
                    <a:pt x="20832" y="17815"/>
                  </a:cubicBezTo>
                  <a:cubicBezTo>
                    <a:pt x="20320" y="18592"/>
                    <a:pt x="19593" y="19260"/>
                    <a:pt x="18660" y="19812"/>
                  </a:cubicBezTo>
                  <a:cubicBezTo>
                    <a:pt x="17724" y="20363"/>
                    <a:pt x="16585" y="20794"/>
                    <a:pt x="15252" y="21098"/>
                  </a:cubicBezTo>
                  <a:cubicBezTo>
                    <a:pt x="13917" y="21403"/>
                    <a:pt x="12435" y="21558"/>
                    <a:pt x="10800" y="21558"/>
                  </a:cubicBezTo>
                  <a:cubicBezTo>
                    <a:pt x="9168" y="21558"/>
                    <a:pt x="7682" y="21403"/>
                    <a:pt x="6350" y="21098"/>
                  </a:cubicBezTo>
                  <a:cubicBezTo>
                    <a:pt x="5014" y="20794"/>
                    <a:pt x="3878" y="20363"/>
                    <a:pt x="2936" y="19812"/>
                  </a:cubicBezTo>
                  <a:cubicBezTo>
                    <a:pt x="1993" y="19260"/>
                    <a:pt x="1270" y="18589"/>
                    <a:pt x="761" y="17809"/>
                  </a:cubicBezTo>
                  <a:cubicBezTo>
                    <a:pt x="255" y="17029"/>
                    <a:pt x="0" y="16150"/>
                    <a:pt x="0" y="15179"/>
                  </a:cubicBezTo>
                  <a:cubicBezTo>
                    <a:pt x="0" y="14075"/>
                    <a:pt x="318" y="12934"/>
                    <a:pt x="948" y="11757"/>
                  </a:cubicBezTo>
                  <a:cubicBezTo>
                    <a:pt x="1582" y="10580"/>
                    <a:pt x="2449" y="9510"/>
                    <a:pt x="3557" y="8547"/>
                  </a:cubicBezTo>
                  <a:cubicBezTo>
                    <a:pt x="3654" y="8403"/>
                    <a:pt x="3822" y="8344"/>
                    <a:pt x="4056" y="8369"/>
                  </a:cubicBezTo>
                  <a:cubicBezTo>
                    <a:pt x="4290" y="8398"/>
                    <a:pt x="4446" y="8491"/>
                    <a:pt x="4527" y="8654"/>
                  </a:cubicBezTo>
                  <a:cubicBezTo>
                    <a:pt x="4565" y="8800"/>
                    <a:pt x="4565" y="8930"/>
                    <a:pt x="4527" y="9045"/>
                  </a:cubicBezTo>
                  <a:cubicBezTo>
                    <a:pt x="4446" y="9361"/>
                    <a:pt x="4378" y="9738"/>
                    <a:pt x="4318" y="10177"/>
                  </a:cubicBezTo>
                  <a:cubicBezTo>
                    <a:pt x="4259" y="10617"/>
                    <a:pt x="4237" y="11073"/>
                    <a:pt x="4259" y="11546"/>
                  </a:cubicBezTo>
                  <a:cubicBezTo>
                    <a:pt x="4278" y="12016"/>
                    <a:pt x="4343" y="12475"/>
                    <a:pt x="4452" y="12915"/>
                  </a:cubicBezTo>
                  <a:cubicBezTo>
                    <a:pt x="4562" y="13354"/>
                    <a:pt x="4749" y="13734"/>
                    <a:pt x="5020" y="14047"/>
                  </a:cubicBezTo>
                  <a:cubicBezTo>
                    <a:pt x="5329" y="14379"/>
                    <a:pt x="5716" y="14599"/>
                    <a:pt x="6184" y="14709"/>
                  </a:cubicBezTo>
                  <a:cubicBezTo>
                    <a:pt x="5698" y="13323"/>
                    <a:pt x="5498" y="12008"/>
                    <a:pt x="5588" y="10757"/>
                  </a:cubicBezTo>
                  <a:cubicBezTo>
                    <a:pt x="5676" y="9510"/>
                    <a:pt x="5919" y="8344"/>
                    <a:pt x="6318" y="7265"/>
                  </a:cubicBezTo>
                  <a:cubicBezTo>
                    <a:pt x="6718" y="6187"/>
                    <a:pt x="7223" y="5212"/>
                    <a:pt x="7835" y="4339"/>
                  </a:cubicBezTo>
                  <a:cubicBezTo>
                    <a:pt x="8450" y="3469"/>
                    <a:pt x="9040" y="2720"/>
                    <a:pt x="9607" y="2089"/>
                  </a:cubicBezTo>
                  <a:cubicBezTo>
                    <a:pt x="10172" y="1459"/>
                    <a:pt x="10662" y="980"/>
                    <a:pt x="11068" y="653"/>
                  </a:cubicBezTo>
                  <a:cubicBezTo>
                    <a:pt x="11477" y="326"/>
                    <a:pt x="11692" y="149"/>
                    <a:pt x="11711" y="124"/>
                  </a:cubicBezTo>
                  <a:cubicBezTo>
                    <a:pt x="11960" y="-42"/>
                    <a:pt x="12194" y="-42"/>
                    <a:pt x="12416" y="124"/>
                  </a:cubicBezTo>
                  <a:cubicBezTo>
                    <a:pt x="12513" y="191"/>
                    <a:pt x="12581" y="293"/>
                    <a:pt x="12616" y="414"/>
                  </a:cubicBezTo>
                  <a:cubicBezTo>
                    <a:pt x="12650" y="535"/>
                    <a:pt x="12647" y="645"/>
                    <a:pt x="12609" y="746"/>
                  </a:cubicBezTo>
                  <a:cubicBezTo>
                    <a:pt x="12609" y="760"/>
                    <a:pt x="12531" y="954"/>
                    <a:pt x="12375" y="1318"/>
                  </a:cubicBezTo>
                  <a:cubicBezTo>
                    <a:pt x="12222" y="1681"/>
                    <a:pt x="12116" y="2140"/>
                    <a:pt x="12057" y="2692"/>
                  </a:cubicBezTo>
                  <a:cubicBezTo>
                    <a:pt x="11995" y="3244"/>
                    <a:pt x="12029" y="3849"/>
                    <a:pt x="12160" y="4503"/>
                  </a:cubicBezTo>
                  <a:cubicBezTo>
                    <a:pt x="12291" y="5162"/>
                    <a:pt x="12644" y="5773"/>
                    <a:pt x="13221" y="6339"/>
                  </a:cubicBezTo>
                  <a:cubicBezTo>
                    <a:pt x="13589" y="6728"/>
                    <a:pt x="13926" y="7108"/>
                    <a:pt x="14229" y="7485"/>
                  </a:cubicBezTo>
                  <a:cubicBezTo>
                    <a:pt x="14532" y="7862"/>
                    <a:pt x="14791" y="8282"/>
                    <a:pt x="15006" y="8744"/>
                  </a:cubicBezTo>
                  <a:cubicBezTo>
                    <a:pt x="15218" y="9209"/>
                    <a:pt x="15390" y="9749"/>
                    <a:pt x="15515" y="10363"/>
                  </a:cubicBezTo>
                  <a:cubicBezTo>
                    <a:pt x="15639" y="10977"/>
                    <a:pt x="15702" y="11709"/>
                    <a:pt x="15702" y="12554"/>
                  </a:cubicBezTo>
                  <a:cubicBezTo>
                    <a:pt x="15702" y="12850"/>
                    <a:pt x="15546" y="13027"/>
                    <a:pt x="15237" y="13078"/>
                  </a:cubicBezTo>
                  <a:cubicBezTo>
                    <a:pt x="15118" y="13098"/>
                    <a:pt x="14997" y="13078"/>
                    <a:pt x="14872" y="13027"/>
                  </a:cubicBezTo>
                  <a:cubicBezTo>
                    <a:pt x="14747" y="12971"/>
                    <a:pt x="14666" y="12886"/>
                    <a:pt x="14625" y="12768"/>
                  </a:cubicBezTo>
                  <a:cubicBezTo>
                    <a:pt x="14485" y="12489"/>
                    <a:pt x="14276" y="12270"/>
                    <a:pt x="13998" y="12109"/>
                  </a:cubicBezTo>
                  <a:cubicBezTo>
                    <a:pt x="13720" y="11946"/>
                    <a:pt x="13405" y="11867"/>
                    <a:pt x="13056" y="11867"/>
                  </a:cubicBezTo>
                  <a:cubicBezTo>
                    <a:pt x="12588" y="11867"/>
                    <a:pt x="12191" y="12016"/>
                    <a:pt x="11870" y="12318"/>
                  </a:cubicBezTo>
                  <a:cubicBezTo>
                    <a:pt x="11545" y="12619"/>
                    <a:pt x="11383" y="12985"/>
                    <a:pt x="11383" y="13419"/>
                  </a:cubicBezTo>
                  <a:cubicBezTo>
                    <a:pt x="11383" y="14503"/>
                    <a:pt x="12160" y="15044"/>
                    <a:pt x="13714" y="15035"/>
                  </a:cubicBezTo>
                  <a:cubicBezTo>
                    <a:pt x="14691" y="15035"/>
                    <a:pt x="15452" y="14751"/>
                    <a:pt x="15998" y="14185"/>
                  </a:cubicBezTo>
                  <a:cubicBezTo>
                    <a:pt x="16370" y="13799"/>
                    <a:pt x="16635" y="13343"/>
                    <a:pt x="16797" y="12819"/>
                  </a:cubicBezTo>
                  <a:cubicBezTo>
                    <a:pt x="16963" y="12290"/>
                    <a:pt x="17065" y="11777"/>
                    <a:pt x="17103" y="11273"/>
                  </a:cubicBezTo>
                  <a:cubicBezTo>
                    <a:pt x="17143" y="10769"/>
                    <a:pt x="17156" y="10310"/>
                    <a:pt x="17134" y="9893"/>
                  </a:cubicBezTo>
                  <a:cubicBezTo>
                    <a:pt x="17115" y="9473"/>
                    <a:pt x="17097" y="9195"/>
                    <a:pt x="17075" y="9048"/>
                  </a:cubicBezTo>
                  <a:cubicBezTo>
                    <a:pt x="17016" y="8941"/>
                    <a:pt x="17016" y="8812"/>
                    <a:pt x="17075" y="8657"/>
                  </a:cubicBezTo>
                  <a:cubicBezTo>
                    <a:pt x="17156" y="8493"/>
                    <a:pt x="17312" y="8400"/>
                    <a:pt x="17546" y="8372"/>
                  </a:cubicBezTo>
                  <a:cubicBezTo>
                    <a:pt x="17780" y="8347"/>
                    <a:pt x="17955" y="8403"/>
                    <a:pt x="18076" y="854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38076" tIns="38076" rIns="38076" bIns="38076" anchor="ctr"/>
            <a:lstStyle/>
            <a:p>
              <a:endParaRPr lang="zh-CN" altLang="en-US" sz="13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55" name="AutoShape 455"/>
            <p:cNvSpPr/>
            <p:nvPr/>
          </p:nvSpPr>
          <p:spPr bwMode="auto">
            <a:xfrm>
              <a:off x="4883944" y="1800225"/>
              <a:ext cx="147638" cy="185738"/>
            </a:xfrm>
            <a:custGeom>
              <a:avLst/>
              <a:gdLst>
                <a:gd name="T0" fmla="*/ 13938 w 21470"/>
                <a:gd name="T1" fmla="*/ 18089 h 21600"/>
                <a:gd name="T2" fmla="*/ 13938 w 21470"/>
                <a:gd name="T3" fmla="*/ 18075 h 21600"/>
                <a:gd name="T4" fmla="*/ 18829 w 21470"/>
                <a:gd name="T5" fmla="*/ 12741 h 21600"/>
                <a:gd name="T6" fmla="*/ 21003 w 21470"/>
                <a:gd name="T7" fmla="*/ 9256 h 21600"/>
                <a:gd name="T8" fmla="*/ 21396 w 21470"/>
                <a:gd name="T9" fmla="*/ 6302 h 21600"/>
                <a:gd name="T10" fmla="*/ 21332 w 21470"/>
                <a:gd name="T11" fmla="*/ 3287 h 21600"/>
                <a:gd name="T12" fmla="*/ 15449 w 21470"/>
                <a:gd name="T13" fmla="*/ 0 h 21600"/>
                <a:gd name="T14" fmla="*/ 9566 w 21470"/>
                <a:gd name="T15" fmla="*/ 3295 h 21600"/>
                <a:gd name="T16" fmla="*/ 9504 w 21470"/>
                <a:gd name="T17" fmla="*/ 6301 h 21600"/>
                <a:gd name="T18" fmla="*/ 9900 w 21470"/>
                <a:gd name="T19" fmla="*/ 9263 h 21600"/>
                <a:gd name="T20" fmla="*/ 12556 w 21470"/>
                <a:gd name="T21" fmla="*/ 13231 h 21600"/>
                <a:gd name="T22" fmla="*/ 3865 w 21470"/>
                <a:gd name="T23" fmla="*/ 16187 h 21600"/>
                <a:gd name="T24" fmla="*/ 0 w 21470"/>
                <a:gd name="T25" fmla="*/ 19055 h 21600"/>
                <a:gd name="T26" fmla="*/ 0 w 21470"/>
                <a:gd name="T27" fmla="*/ 21600 h 21600"/>
                <a:gd name="T28" fmla="*/ 13940 w 21470"/>
                <a:gd name="T29" fmla="*/ 21598 h 21600"/>
                <a:gd name="T30" fmla="*/ 13940 w 21470"/>
                <a:gd name="T31" fmla="*/ 18100 h 21600"/>
                <a:gd name="T32" fmla="*/ 13940 w 21470"/>
                <a:gd name="T33" fmla="*/ 18089 h 21600"/>
                <a:gd name="T34" fmla="*/ 13938 w 21470"/>
                <a:gd name="T35" fmla="*/ 18089 h 21600"/>
                <a:gd name="T36" fmla="*/ 13938 w 21470"/>
                <a:gd name="T37" fmla="*/ 1808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470" h="21600">
                  <a:moveTo>
                    <a:pt x="13938" y="18089"/>
                  </a:moveTo>
                  <a:lnTo>
                    <a:pt x="13938" y="18075"/>
                  </a:lnTo>
                  <a:cubicBezTo>
                    <a:pt x="13949" y="17312"/>
                    <a:pt x="14370" y="14919"/>
                    <a:pt x="18829" y="12741"/>
                  </a:cubicBezTo>
                  <a:cubicBezTo>
                    <a:pt x="19646" y="11856"/>
                    <a:pt x="20317" y="10649"/>
                    <a:pt x="21003" y="9256"/>
                  </a:cubicBezTo>
                  <a:cubicBezTo>
                    <a:pt x="21476" y="8293"/>
                    <a:pt x="21396" y="7471"/>
                    <a:pt x="21396" y="6302"/>
                  </a:cubicBezTo>
                  <a:cubicBezTo>
                    <a:pt x="21396" y="5437"/>
                    <a:pt x="21600" y="4050"/>
                    <a:pt x="21332" y="3287"/>
                  </a:cubicBezTo>
                  <a:cubicBezTo>
                    <a:pt x="20424" y="712"/>
                    <a:pt x="18134" y="0"/>
                    <a:pt x="15449" y="0"/>
                  </a:cubicBezTo>
                  <a:cubicBezTo>
                    <a:pt x="12764" y="0"/>
                    <a:pt x="10471" y="714"/>
                    <a:pt x="9566" y="3295"/>
                  </a:cubicBezTo>
                  <a:cubicBezTo>
                    <a:pt x="9299" y="4054"/>
                    <a:pt x="9504" y="5439"/>
                    <a:pt x="9504" y="6301"/>
                  </a:cubicBezTo>
                  <a:cubicBezTo>
                    <a:pt x="9504" y="7473"/>
                    <a:pt x="9424" y="8297"/>
                    <a:pt x="9900" y="9263"/>
                  </a:cubicBezTo>
                  <a:cubicBezTo>
                    <a:pt x="10724" y="10935"/>
                    <a:pt x="11509" y="12336"/>
                    <a:pt x="12556" y="13231"/>
                  </a:cubicBezTo>
                  <a:cubicBezTo>
                    <a:pt x="8479" y="13828"/>
                    <a:pt x="5724" y="15525"/>
                    <a:pt x="3865" y="16187"/>
                  </a:cubicBezTo>
                  <a:cubicBezTo>
                    <a:pt x="18" y="17556"/>
                    <a:pt x="0" y="19055"/>
                    <a:pt x="0" y="19055"/>
                  </a:cubicBezTo>
                  <a:lnTo>
                    <a:pt x="0" y="21600"/>
                  </a:lnTo>
                  <a:lnTo>
                    <a:pt x="13940" y="21598"/>
                  </a:lnTo>
                  <a:lnTo>
                    <a:pt x="13940" y="18100"/>
                  </a:lnTo>
                  <a:lnTo>
                    <a:pt x="13940" y="18089"/>
                  </a:lnTo>
                  <a:lnTo>
                    <a:pt x="13938" y="18089"/>
                  </a:lnTo>
                  <a:close/>
                  <a:moveTo>
                    <a:pt x="13938" y="18089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13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56" name="AutoShape 456"/>
            <p:cNvSpPr/>
            <p:nvPr/>
          </p:nvSpPr>
          <p:spPr bwMode="auto">
            <a:xfrm>
              <a:off x="5004198" y="1725216"/>
              <a:ext cx="292894" cy="255984"/>
            </a:xfrm>
            <a:custGeom>
              <a:avLst/>
              <a:gdLst>
                <a:gd name="T0" fmla="*/ 18895 w 21600"/>
                <a:gd name="T1" fmla="*/ 16182 h 21600"/>
                <a:gd name="T2" fmla="*/ 12789 w 21600"/>
                <a:gd name="T3" fmla="*/ 13222 h 21600"/>
                <a:gd name="T4" fmla="*/ 14647 w 21600"/>
                <a:gd name="T5" fmla="*/ 9256 h 21600"/>
                <a:gd name="T6" fmla="*/ 14921 w 21600"/>
                <a:gd name="T7" fmla="*/ 6300 h 21600"/>
                <a:gd name="T8" fmla="*/ 14876 w 21600"/>
                <a:gd name="T9" fmla="*/ 3287 h 21600"/>
                <a:gd name="T10" fmla="*/ 10775 w 21600"/>
                <a:gd name="T11" fmla="*/ 0 h 21600"/>
                <a:gd name="T12" fmla="*/ 6672 w 21600"/>
                <a:gd name="T13" fmla="*/ 3294 h 21600"/>
                <a:gd name="T14" fmla="*/ 6628 w 21600"/>
                <a:gd name="T15" fmla="*/ 6300 h 21600"/>
                <a:gd name="T16" fmla="*/ 6904 w 21600"/>
                <a:gd name="T17" fmla="*/ 9262 h 21600"/>
                <a:gd name="T18" fmla="*/ 8756 w 21600"/>
                <a:gd name="T19" fmla="*/ 13231 h 21600"/>
                <a:gd name="T20" fmla="*/ 2695 w 21600"/>
                <a:gd name="T21" fmla="*/ 16187 h 21600"/>
                <a:gd name="T22" fmla="*/ 0 w 21600"/>
                <a:gd name="T23" fmla="*/ 19054 h 21600"/>
                <a:gd name="T24" fmla="*/ 0 w 21600"/>
                <a:gd name="T25" fmla="*/ 21600 h 21600"/>
                <a:gd name="T26" fmla="*/ 21600 w 21600"/>
                <a:gd name="T27" fmla="*/ 21597 h 21600"/>
                <a:gd name="T28" fmla="*/ 21600 w 21600"/>
                <a:gd name="T29" fmla="*/ 19054 h 21600"/>
                <a:gd name="T30" fmla="*/ 18895 w 21600"/>
                <a:gd name="T31" fmla="*/ 16182 h 21600"/>
                <a:gd name="T32" fmla="*/ 18895 w 21600"/>
                <a:gd name="T33" fmla="*/ 161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600" h="21600">
                  <a:moveTo>
                    <a:pt x="18895" y="16182"/>
                  </a:moveTo>
                  <a:cubicBezTo>
                    <a:pt x="17591" y="15518"/>
                    <a:pt x="15655" y="13809"/>
                    <a:pt x="12789" y="13222"/>
                  </a:cubicBezTo>
                  <a:cubicBezTo>
                    <a:pt x="13522" y="12323"/>
                    <a:pt x="14076" y="10920"/>
                    <a:pt x="14647" y="9256"/>
                  </a:cubicBezTo>
                  <a:cubicBezTo>
                    <a:pt x="14978" y="8292"/>
                    <a:pt x="14921" y="7470"/>
                    <a:pt x="14921" y="6300"/>
                  </a:cubicBezTo>
                  <a:cubicBezTo>
                    <a:pt x="14921" y="5435"/>
                    <a:pt x="15063" y="4048"/>
                    <a:pt x="14876" y="3287"/>
                  </a:cubicBezTo>
                  <a:cubicBezTo>
                    <a:pt x="14244" y="710"/>
                    <a:pt x="12647" y="0"/>
                    <a:pt x="10775" y="0"/>
                  </a:cubicBezTo>
                  <a:cubicBezTo>
                    <a:pt x="8902" y="0"/>
                    <a:pt x="7303" y="714"/>
                    <a:pt x="6672" y="3294"/>
                  </a:cubicBezTo>
                  <a:cubicBezTo>
                    <a:pt x="6486" y="4054"/>
                    <a:pt x="6628" y="5438"/>
                    <a:pt x="6628" y="6300"/>
                  </a:cubicBezTo>
                  <a:cubicBezTo>
                    <a:pt x="6628" y="7473"/>
                    <a:pt x="6572" y="8297"/>
                    <a:pt x="6904" y="9262"/>
                  </a:cubicBezTo>
                  <a:cubicBezTo>
                    <a:pt x="7479" y="10934"/>
                    <a:pt x="8026" y="12336"/>
                    <a:pt x="8756" y="13231"/>
                  </a:cubicBezTo>
                  <a:cubicBezTo>
                    <a:pt x="5913" y="13828"/>
                    <a:pt x="3991" y="15526"/>
                    <a:pt x="2695" y="16187"/>
                  </a:cubicBezTo>
                  <a:cubicBezTo>
                    <a:pt x="13" y="17556"/>
                    <a:pt x="0" y="19054"/>
                    <a:pt x="0" y="19054"/>
                  </a:cubicBezTo>
                  <a:lnTo>
                    <a:pt x="0" y="21600"/>
                  </a:lnTo>
                  <a:lnTo>
                    <a:pt x="21600" y="21597"/>
                  </a:lnTo>
                  <a:lnTo>
                    <a:pt x="21600" y="19054"/>
                  </a:lnTo>
                  <a:cubicBezTo>
                    <a:pt x="21600" y="19054"/>
                    <a:pt x="21587" y="17551"/>
                    <a:pt x="18895" y="16182"/>
                  </a:cubicBezTo>
                  <a:close/>
                  <a:moveTo>
                    <a:pt x="18895" y="16182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13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  <p:sp>
          <p:nvSpPr>
            <p:cNvPr id="57" name="Freeform 2"/>
            <p:cNvSpPr>
              <a:spLocks noChangeAspect="1"/>
            </p:cNvSpPr>
            <p:nvPr/>
          </p:nvSpPr>
          <p:spPr bwMode="auto">
            <a:xfrm>
              <a:off x="3765948" y="1676400"/>
              <a:ext cx="358378" cy="359569"/>
            </a:xfrm>
            <a:custGeom>
              <a:avLst/>
              <a:gdLst>
                <a:gd name="T0" fmla="*/ 3437 w 6844"/>
                <a:gd name="T1" fmla="*/ 1719 h 6844"/>
                <a:gd name="T2" fmla="*/ 3437 w 6844"/>
                <a:gd name="T3" fmla="*/ 2875 h 6844"/>
                <a:gd name="T4" fmla="*/ 3437 w 6844"/>
                <a:gd name="T5" fmla="*/ 1719 h 6844"/>
                <a:gd name="T6" fmla="*/ 6843 w 6844"/>
                <a:gd name="T7" fmla="*/ 188 h 6844"/>
                <a:gd name="T8" fmla="*/ 5437 w 6844"/>
                <a:gd name="T9" fmla="*/ 2375 h 6844"/>
                <a:gd name="T10" fmla="*/ 5124 w 6844"/>
                <a:gd name="T11" fmla="*/ 1250 h 6844"/>
                <a:gd name="T12" fmla="*/ 5093 w 6844"/>
                <a:gd name="T13" fmla="*/ 2719 h 6844"/>
                <a:gd name="T14" fmla="*/ 4437 w 6844"/>
                <a:gd name="T15" fmla="*/ 3749 h 6844"/>
                <a:gd name="T16" fmla="*/ 5218 w 6844"/>
                <a:gd name="T17" fmla="*/ 4562 h 6844"/>
                <a:gd name="T18" fmla="*/ 5218 w 6844"/>
                <a:gd name="T19" fmla="*/ 4593 h 6844"/>
                <a:gd name="T20" fmla="*/ 5124 w 6844"/>
                <a:gd name="T21" fmla="*/ 6624 h 6844"/>
                <a:gd name="T22" fmla="*/ 4812 w 6844"/>
                <a:gd name="T23" fmla="*/ 6843 h 6844"/>
                <a:gd name="T24" fmla="*/ 4812 w 6844"/>
                <a:gd name="T25" fmla="*/ 5093 h 6844"/>
                <a:gd name="T26" fmla="*/ 2594 w 6844"/>
                <a:gd name="T27" fmla="*/ 5812 h 6844"/>
                <a:gd name="T28" fmla="*/ 2438 w 6844"/>
                <a:gd name="T29" fmla="*/ 5968 h 6844"/>
                <a:gd name="T30" fmla="*/ 875 w 6844"/>
                <a:gd name="T31" fmla="*/ 6843 h 6844"/>
                <a:gd name="T32" fmla="*/ 719 w 6844"/>
                <a:gd name="T33" fmla="*/ 6312 h 6844"/>
                <a:gd name="T34" fmla="*/ 2844 w 6844"/>
                <a:gd name="T35" fmla="*/ 4562 h 6844"/>
                <a:gd name="T36" fmla="*/ 1782 w 6844"/>
                <a:gd name="T37" fmla="*/ 2750 h 6844"/>
                <a:gd name="T38" fmla="*/ 1719 w 6844"/>
                <a:gd name="T39" fmla="*/ 1250 h 6844"/>
                <a:gd name="T40" fmla="*/ 1407 w 6844"/>
                <a:gd name="T41" fmla="*/ 2375 h 6844"/>
                <a:gd name="T42" fmla="*/ 0 w 6844"/>
                <a:gd name="T43" fmla="*/ 188 h 6844"/>
                <a:gd name="T44" fmla="*/ 1188 w 6844"/>
                <a:gd name="T45" fmla="*/ 1032 h 6844"/>
                <a:gd name="T46" fmla="*/ 2000 w 6844"/>
                <a:gd name="T47" fmla="*/ 875 h 6844"/>
                <a:gd name="T48" fmla="*/ 3437 w 6844"/>
                <a:gd name="T49" fmla="*/ 875 h 6844"/>
                <a:gd name="T50" fmla="*/ 4843 w 6844"/>
                <a:gd name="T51" fmla="*/ 875 h 6844"/>
                <a:gd name="T52" fmla="*/ 5656 w 6844"/>
                <a:gd name="T53" fmla="*/ 1000 h 6844"/>
                <a:gd name="T54" fmla="*/ 6843 w 6844"/>
                <a:gd name="T55" fmla="*/ 188 h 6844"/>
                <a:gd name="T56" fmla="*/ 4562 w 6844"/>
                <a:gd name="T57" fmla="*/ 1188 h 6844"/>
                <a:gd name="T58" fmla="*/ 2282 w 6844"/>
                <a:gd name="T59" fmla="*/ 1188 h 6844"/>
                <a:gd name="T60" fmla="*/ 3157 w 6844"/>
                <a:gd name="T61" fmla="*/ 3157 h 6844"/>
                <a:gd name="T62" fmla="*/ 4562 w 6844"/>
                <a:gd name="T63" fmla="*/ 2469 h 6844"/>
                <a:gd name="T64" fmla="*/ 4562 w 6844"/>
                <a:gd name="T65" fmla="*/ 1188 h 6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44" h="6844">
                  <a:moveTo>
                    <a:pt x="3437" y="1719"/>
                  </a:moveTo>
                  <a:lnTo>
                    <a:pt x="3437" y="1719"/>
                  </a:lnTo>
                  <a:cubicBezTo>
                    <a:pt x="3749" y="1719"/>
                    <a:pt x="3999" y="2000"/>
                    <a:pt x="3999" y="2313"/>
                  </a:cubicBezTo>
                  <a:cubicBezTo>
                    <a:pt x="3999" y="2625"/>
                    <a:pt x="3749" y="2875"/>
                    <a:pt x="3437" y="2875"/>
                  </a:cubicBezTo>
                  <a:cubicBezTo>
                    <a:pt x="3125" y="2875"/>
                    <a:pt x="2844" y="2625"/>
                    <a:pt x="2844" y="2313"/>
                  </a:cubicBezTo>
                  <a:cubicBezTo>
                    <a:pt x="2844" y="2000"/>
                    <a:pt x="3125" y="1719"/>
                    <a:pt x="3437" y="1719"/>
                  </a:cubicBezTo>
                  <a:close/>
                  <a:moveTo>
                    <a:pt x="6843" y="188"/>
                  </a:moveTo>
                  <a:lnTo>
                    <a:pt x="6843" y="188"/>
                  </a:lnTo>
                  <a:cubicBezTo>
                    <a:pt x="6437" y="2532"/>
                    <a:pt x="6437" y="2532"/>
                    <a:pt x="6437" y="2532"/>
                  </a:cubicBezTo>
                  <a:cubicBezTo>
                    <a:pt x="5437" y="2375"/>
                    <a:pt x="5437" y="2375"/>
                    <a:pt x="5437" y="2375"/>
                  </a:cubicBezTo>
                  <a:cubicBezTo>
                    <a:pt x="5593" y="1282"/>
                    <a:pt x="5593" y="1282"/>
                    <a:pt x="5593" y="1282"/>
                  </a:cubicBezTo>
                  <a:cubicBezTo>
                    <a:pt x="5468" y="1282"/>
                    <a:pt x="5312" y="1250"/>
                    <a:pt x="5124" y="1250"/>
                  </a:cubicBezTo>
                  <a:cubicBezTo>
                    <a:pt x="5124" y="2594"/>
                    <a:pt x="5124" y="2594"/>
                    <a:pt x="5124" y="2594"/>
                  </a:cubicBezTo>
                  <a:cubicBezTo>
                    <a:pt x="5124" y="2625"/>
                    <a:pt x="5124" y="2688"/>
                    <a:pt x="5093" y="2719"/>
                  </a:cubicBezTo>
                  <a:lnTo>
                    <a:pt x="5093" y="2750"/>
                  </a:lnTo>
                  <a:cubicBezTo>
                    <a:pt x="4437" y="3749"/>
                    <a:pt x="4437" y="3749"/>
                    <a:pt x="4437" y="3749"/>
                  </a:cubicBezTo>
                  <a:cubicBezTo>
                    <a:pt x="4249" y="4281"/>
                    <a:pt x="4249" y="4281"/>
                    <a:pt x="4249" y="4281"/>
                  </a:cubicBezTo>
                  <a:cubicBezTo>
                    <a:pt x="5218" y="4562"/>
                    <a:pt x="5218" y="4562"/>
                    <a:pt x="5218" y="4562"/>
                  </a:cubicBezTo>
                  <a:cubicBezTo>
                    <a:pt x="5218" y="4562"/>
                    <a:pt x="5218" y="4562"/>
                    <a:pt x="5187" y="4593"/>
                  </a:cubicBezTo>
                  <a:cubicBezTo>
                    <a:pt x="5218" y="4593"/>
                    <a:pt x="5218" y="4593"/>
                    <a:pt x="5218" y="4593"/>
                  </a:cubicBezTo>
                  <a:cubicBezTo>
                    <a:pt x="5343" y="4624"/>
                    <a:pt x="5437" y="4749"/>
                    <a:pt x="5406" y="4906"/>
                  </a:cubicBezTo>
                  <a:cubicBezTo>
                    <a:pt x="5124" y="6624"/>
                    <a:pt x="5124" y="6624"/>
                    <a:pt x="5124" y="6624"/>
                  </a:cubicBezTo>
                  <a:cubicBezTo>
                    <a:pt x="5093" y="6749"/>
                    <a:pt x="4999" y="6843"/>
                    <a:pt x="4843" y="6843"/>
                  </a:cubicBezTo>
                  <a:lnTo>
                    <a:pt x="4812" y="6843"/>
                  </a:lnTo>
                  <a:cubicBezTo>
                    <a:pt x="4656" y="6812"/>
                    <a:pt x="4531" y="6687"/>
                    <a:pt x="4562" y="6531"/>
                  </a:cubicBezTo>
                  <a:cubicBezTo>
                    <a:pt x="4812" y="5093"/>
                    <a:pt x="4812" y="5093"/>
                    <a:pt x="4812" y="5093"/>
                  </a:cubicBezTo>
                  <a:cubicBezTo>
                    <a:pt x="3531" y="5124"/>
                    <a:pt x="3531" y="5124"/>
                    <a:pt x="3531" y="5124"/>
                  </a:cubicBezTo>
                  <a:cubicBezTo>
                    <a:pt x="2594" y="5812"/>
                    <a:pt x="2594" y="5812"/>
                    <a:pt x="2594" y="5812"/>
                  </a:cubicBezTo>
                  <a:cubicBezTo>
                    <a:pt x="2500" y="5906"/>
                    <a:pt x="2500" y="5906"/>
                    <a:pt x="2500" y="5906"/>
                  </a:cubicBezTo>
                  <a:cubicBezTo>
                    <a:pt x="2469" y="5937"/>
                    <a:pt x="2469" y="5937"/>
                    <a:pt x="2438" y="5968"/>
                  </a:cubicBezTo>
                  <a:cubicBezTo>
                    <a:pt x="1000" y="6812"/>
                    <a:pt x="1000" y="6812"/>
                    <a:pt x="1000" y="6812"/>
                  </a:cubicBezTo>
                  <a:cubicBezTo>
                    <a:pt x="969" y="6843"/>
                    <a:pt x="907" y="6843"/>
                    <a:pt x="875" y="6843"/>
                  </a:cubicBezTo>
                  <a:cubicBezTo>
                    <a:pt x="782" y="6843"/>
                    <a:pt x="688" y="6812"/>
                    <a:pt x="625" y="6718"/>
                  </a:cubicBezTo>
                  <a:cubicBezTo>
                    <a:pt x="532" y="6562"/>
                    <a:pt x="594" y="6406"/>
                    <a:pt x="719" y="6312"/>
                  </a:cubicBezTo>
                  <a:cubicBezTo>
                    <a:pt x="1969" y="5562"/>
                    <a:pt x="1969" y="5562"/>
                    <a:pt x="1969" y="5562"/>
                  </a:cubicBezTo>
                  <a:cubicBezTo>
                    <a:pt x="2844" y="4562"/>
                    <a:pt x="2844" y="4562"/>
                    <a:pt x="2844" y="4562"/>
                  </a:cubicBezTo>
                  <a:cubicBezTo>
                    <a:pt x="2563" y="3718"/>
                    <a:pt x="2563" y="3718"/>
                    <a:pt x="2563" y="3718"/>
                  </a:cubicBezTo>
                  <a:cubicBezTo>
                    <a:pt x="1782" y="2750"/>
                    <a:pt x="1782" y="2750"/>
                    <a:pt x="1782" y="2750"/>
                  </a:cubicBezTo>
                  <a:cubicBezTo>
                    <a:pt x="1750" y="2688"/>
                    <a:pt x="1719" y="2657"/>
                    <a:pt x="1719" y="2594"/>
                  </a:cubicBezTo>
                  <a:cubicBezTo>
                    <a:pt x="1719" y="1250"/>
                    <a:pt x="1719" y="1250"/>
                    <a:pt x="1719" y="1250"/>
                  </a:cubicBezTo>
                  <a:cubicBezTo>
                    <a:pt x="1532" y="1250"/>
                    <a:pt x="1375" y="1282"/>
                    <a:pt x="1250" y="1313"/>
                  </a:cubicBezTo>
                  <a:cubicBezTo>
                    <a:pt x="1407" y="2375"/>
                    <a:pt x="1407" y="2375"/>
                    <a:pt x="1407" y="2375"/>
                  </a:cubicBezTo>
                  <a:cubicBezTo>
                    <a:pt x="407" y="2563"/>
                    <a:pt x="407" y="2563"/>
                    <a:pt x="407" y="2563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1032" y="32"/>
                    <a:pt x="1032" y="32"/>
                    <a:pt x="1032" y="32"/>
                  </a:cubicBezTo>
                  <a:cubicBezTo>
                    <a:pt x="1188" y="1032"/>
                    <a:pt x="1188" y="1032"/>
                    <a:pt x="1188" y="1032"/>
                  </a:cubicBezTo>
                  <a:cubicBezTo>
                    <a:pt x="1375" y="1000"/>
                    <a:pt x="1594" y="969"/>
                    <a:pt x="1813" y="938"/>
                  </a:cubicBezTo>
                  <a:cubicBezTo>
                    <a:pt x="1875" y="907"/>
                    <a:pt x="1938" y="875"/>
                    <a:pt x="2000" y="875"/>
                  </a:cubicBezTo>
                  <a:cubicBezTo>
                    <a:pt x="2063" y="875"/>
                    <a:pt x="2094" y="907"/>
                    <a:pt x="2157" y="907"/>
                  </a:cubicBezTo>
                  <a:cubicBezTo>
                    <a:pt x="2532" y="907"/>
                    <a:pt x="2938" y="875"/>
                    <a:pt x="3437" y="875"/>
                  </a:cubicBezTo>
                  <a:cubicBezTo>
                    <a:pt x="3906" y="875"/>
                    <a:pt x="4343" y="907"/>
                    <a:pt x="4718" y="907"/>
                  </a:cubicBezTo>
                  <a:cubicBezTo>
                    <a:pt x="4749" y="907"/>
                    <a:pt x="4781" y="875"/>
                    <a:pt x="4843" y="875"/>
                  </a:cubicBezTo>
                  <a:cubicBezTo>
                    <a:pt x="4906" y="875"/>
                    <a:pt x="4968" y="907"/>
                    <a:pt x="5031" y="938"/>
                  </a:cubicBezTo>
                  <a:cubicBezTo>
                    <a:pt x="5281" y="969"/>
                    <a:pt x="5468" y="1000"/>
                    <a:pt x="5656" y="1000"/>
                  </a:cubicBezTo>
                  <a:cubicBezTo>
                    <a:pt x="5812" y="0"/>
                    <a:pt x="5812" y="0"/>
                    <a:pt x="5812" y="0"/>
                  </a:cubicBezTo>
                  <a:lnTo>
                    <a:pt x="6843" y="188"/>
                  </a:lnTo>
                  <a:close/>
                  <a:moveTo>
                    <a:pt x="4562" y="1188"/>
                  </a:moveTo>
                  <a:lnTo>
                    <a:pt x="4562" y="1188"/>
                  </a:lnTo>
                  <a:cubicBezTo>
                    <a:pt x="4218" y="1188"/>
                    <a:pt x="3843" y="1157"/>
                    <a:pt x="3437" y="1157"/>
                  </a:cubicBezTo>
                  <a:cubicBezTo>
                    <a:pt x="3000" y="1157"/>
                    <a:pt x="2625" y="1188"/>
                    <a:pt x="2282" y="1188"/>
                  </a:cubicBezTo>
                  <a:cubicBezTo>
                    <a:pt x="2282" y="2469"/>
                    <a:pt x="2282" y="2469"/>
                    <a:pt x="2282" y="2469"/>
                  </a:cubicBezTo>
                  <a:cubicBezTo>
                    <a:pt x="3157" y="3157"/>
                    <a:pt x="3157" y="3157"/>
                    <a:pt x="3157" y="3157"/>
                  </a:cubicBezTo>
                  <a:cubicBezTo>
                    <a:pt x="3718" y="3157"/>
                    <a:pt x="3718" y="3157"/>
                    <a:pt x="3718" y="3157"/>
                  </a:cubicBezTo>
                  <a:cubicBezTo>
                    <a:pt x="4562" y="2469"/>
                    <a:pt x="4562" y="2469"/>
                    <a:pt x="4562" y="2469"/>
                  </a:cubicBezTo>
                  <a:lnTo>
                    <a:pt x="4562" y="1188"/>
                  </a:lnTo>
                  <a:close/>
                  <a:moveTo>
                    <a:pt x="4562" y="1188"/>
                  </a:moveTo>
                  <a:lnTo>
                    <a:pt x="4562" y="11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243647" tIns="121823" rIns="243647" bIns="121823" anchor="ctr"/>
            <a:lstStyle/>
            <a:p>
              <a:endParaRPr lang="zh-CN" altLang="en-US" sz="13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MS Reference Sans Serif" panose="020B0604030504040204" charset="0"/>
              </a:endParaRPr>
            </a:p>
          </p:txBody>
        </p:sp>
      </p:grpSp>
      <p:sp>
        <p:nvSpPr>
          <p:cNvPr id="59" name="TextBox 18"/>
          <p:cNvSpPr txBox="1"/>
          <p:nvPr/>
        </p:nvSpPr>
        <p:spPr>
          <a:xfrm flipH="1">
            <a:off x="1677035" y="203327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Black" panose="020B0A04020102020204" charset="0"/>
                <a:sym typeface="MS Reference Sans Serif" panose="020B0604030504040204" charset="0"/>
              </a:rPr>
              <a:t>专业能力</a:t>
            </a:r>
            <a:endParaRPr 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Arial Black" panose="020B0A04020102020204" charset="0"/>
              <a:sym typeface="MS Reference Sans Serif" panose="020B0604030504040204" charset="0"/>
            </a:endParaRPr>
          </a:p>
        </p:txBody>
      </p:sp>
      <p:sp>
        <p:nvSpPr>
          <p:cNvPr id="62" name="TextBox 18"/>
          <p:cNvSpPr txBox="1"/>
          <p:nvPr/>
        </p:nvSpPr>
        <p:spPr>
          <a:xfrm flipH="1">
            <a:off x="1677035" y="4079875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Black" panose="020B0A04020102020204" charset="0"/>
                <a:sym typeface="MS Reference Sans Serif" panose="020B0604030504040204" charset="0"/>
              </a:rPr>
              <a:t>个人修养</a:t>
            </a:r>
            <a:endParaRPr 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Arial Black" panose="020B0A04020102020204" charset="0"/>
              <a:sym typeface="MS Reference Sans Serif" panose="020B0604030504040204" charset="0"/>
            </a:endParaRPr>
          </a:p>
        </p:txBody>
      </p:sp>
      <p:sp>
        <p:nvSpPr>
          <p:cNvPr id="65" name="TextBox 18"/>
          <p:cNvSpPr txBox="1"/>
          <p:nvPr/>
        </p:nvSpPr>
        <p:spPr>
          <a:xfrm flipH="1">
            <a:off x="8705850" y="2041525"/>
            <a:ext cx="2980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Black" panose="020B0A04020102020204" charset="0"/>
                <a:sym typeface="MS Reference Sans Serif" panose="020B0604030504040204" charset="0"/>
              </a:rPr>
              <a:t>学习能力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Arial Black" panose="020B0A04020102020204" charset="0"/>
              <a:sym typeface="MS Reference Sans Serif" panose="020B0604030504040204" charset="0"/>
            </a:endParaRPr>
          </a:p>
        </p:txBody>
      </p:sp>
      <p:sp>
        <p:nvSpPr>
          <p:cNvPr id="68" name="TextBox 18"/>
          <p:cNvSpPr txBox="1"/>
          <p:nvPr/>
        </p:nvSpPr>
        <p:spPr>
          <a:xfrm flipH="1">
            <a:off x="8706485" y="407987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Black" panose="020B0A04020102020204" charset="0"/>
                <a:sym typeface="MS Reference Sans Serif" panose="020B0604030504040204" charset="0"/>
              </a:rPr>
              <a:t>责任心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Arial Black" panose="020B0A04020102020204" charset="0"/>
              <a:sym typeface="MS Reference Sans Serif" panose="020B0604030504040204" charset="0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3424460" y="220234"/>
            <a:ext cx="5544407" cy="617980"/>
            <a:chOff x="551593" y="497013"/>
            <a:chExt cx="5544407" cy="617980"/>
          </a:xfrm>
        </p:grpSpPr>
        <p:sp>
          <p:nvSpPr>
            <p:cNvPr id="71" name="矩形 70"/>
            <p:cNvSpPr/>
            <p:nvPr/>
          </p:nvSpPr>
          <p:spPr>
            <a:xfrm>
              <a:off x="551593" y="497013"/>
              <a:ext cx="5544407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对应聘者要求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cxnSp>
          <p:nvCxnSpPr>
            <p:cNvPr id="72" name="0 _4"/>
            <p:cNvCxnSpPr/>
            <p:nvPr/>
          </p:nvCxnSpPr>
          <p:spPr>
            <a:xfrm>
              <a:off x="715475" y="1114993"/>
              <a:ext cx="5119805" cy="0"/>
            </a:xfrm>
            <a:prstGeom prst="line">
              <a:avLst/>
            </a:prstGeom>
            <a:ln w="25400">
              <a:gradFill>
                <a:gsLst>
                  <a:gs pos="49000">
                    <a:srgbClr val="3B3838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335" y="-635"/>
            <a:ext cx="6323330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47"/>
          <p:cNvSpPr>
            <a:spLocks noChangeAspect="1" noChangeArrowheads="1"/>
          </p:cNvSpPr>
          <p:nvPr/>
        </p:nvSpPr>
        <p:spPr bwMode="auto">
          <a:xfrm>
            <a:off x="1063022" y="1658057"/>
            <a:ext cx="4293741" cy="2187716"/>
          </a:xfrm>
          <a:prstGeom prst="rect">
            <a:avLst/>
          </a:prstGeom>
          <a:blipFill>
            <a:blip r:embed="rId1" cstate="screen"/>
            <a:stretch>
              <a:fillRect/>
            </a:stretch>
          </a:blipFill>
          <a:ln>
            <a:noFill/>
          </a:ln>
        </p:spPr>
        <p:txBody>
          <a:bodyPr lIns="121912" tIns="60956" rIns="121912" bIns="6095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None/>
            </a:pPr>
            <a:endParaRPr lang="zh-CN" altLang="zh-CN" sz="2400" dirty="0">
              <a:solidFill>
                <a:srgbClr val="FFFFFF"/>
              </a:solidFill>
              <a:sym typeface="MS Reference Sans Serif" panose="020B0604030504040204" charset="0"/>
            </a:endParaRPr>
          </a:p>
        </p:txBody>
      </p:sp>
      <p:sp>
        <p:nvSpPr>
          <p:cNvPr id="13" name="矩形 1"/>
          <p:cNvSpPr>
            <a:spLocks noChangeArrowheads="1"/>
          </p:cNvSpPr>
          <p:nvPr/>
        </p:nvSpPr>
        <p:spPr bwMode="auto">
          <a:xfrm>
            <a:off x="6099175" y="1130935"/>
            <a:ext cx="5053330" cy="3148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21912" tIns="60956" rIns="121912" bIns="6095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None/>
            </a:pPr>
            <a:endParaRPr lang="zh-CN" altLang="zh-CN" sz="2400" dirty="0">
              <a:solidFill>
                <a:srgbClr val="FF8607"/>
              </a:solidFill>
              <a:sym typeface="MS Reference Sans Serif" panose="020B0604030504040204" charset="0"/>
            </a:endParaRPr>
          </a:p>
        </p:txBody>
      </p:sp>
      <p:sp>
        <p:nvSpPr>
          <p:cNvPr id="14" name="矩形 59"/>
          <p:cNvSpPr>
            <a:spLocks noChangeArrowheads="1"/>
          </p:cNvSpPr>
          <p:nvPr/>
        </p:nvSpPr>
        <p:spPr bwMode="auto">
          <a:xfrm>
            <a:off x="1063022" y="4431234"/>
            <a:ext cx="4293741" cy="2187716"/>
          </a:xfrm>
          <a:prstGeom prst="rect">
            <a:avLst/>
          </a:prstGeom>
          <a:blipFill>
            <a:blip r:embed="rId1" cstate="screen"/>
            <a:stretch>
              <a:fillRect/>
            </a:stretch>
          </a:blipFill>
          <a:ln>
            <a:noFill/>
          </a:ln>
        </p:spPr>
        <p:txBody>
          <a:bodyPr lIns="121912" tIns="60956" rIns="121912" bIns="6095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None/>
            </a:pPr>
            <a:endParaRPr lang="zh-CN" altLang="zh-CN" sz="2400" dirty="0">
              <a:solidFill>
                <a:srgbClr val="FFFFFF"/>
              </a:solidFill>
              <a:sym typeface="MS Reference Sans Serif" panose="020B06040305040402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708214" y="2360699"/>
            <a:ext cx="782431" cy="782431"/>
            <a:chOff x="4644009" y="1703896"/>
            <a:chExt cx="573732" cy="573732"/>
          </a:xfrm>
        </p:grpSpPr>
        <p:sp>
          <p:nvSpPr>
            <p:cNvPr id="7" name="椭圆 6"/>
            <p:cNvSpPr/>
            <p:nvPr/>
          </p:nvSpPr>
          <p:spPr>
            <a:xfrm>
              <a:off x="4644009" y="1703896"/>
              <a:ext cx="573732" cy="573732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rgbClr val="F4F0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8" name="右箭头 7"/>
            <p:cNvSpPr/>
            <p:nvPr/>
          </p:nvSpPr>
          <p:spPr>
            <a:xfrm>
              <a:off x="4860032" y="1860175"/>
              <a:ext cx="216024" cy="261173"/>
            </a:xfrm>
            <a:prstGeom prst="rightArrow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sp>
        <p:nvSpPr>
          <p:cNvPr id="15" name="矩形 1"/>
          <p:cNvSpPr>
            <a:spLocks noChangeArrowheads="1"/>
          </p:cNvSpPr>
          <p:nvPr/>
        </p:nvSpPr>
        <p:spPr bwMode="auto">
          <a:xfrm>
            <a:off x="6099430" y="4431234"/>
            <a:ext cx="5053252" cy="21877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21912" tIns="60956" rIns="121912" bIns="6095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None/>
            </a:pPr>
            <a:endParaRPr lang="zh-CN" altLang="zh-CN" sz="2400" dirty="0">
              <a:solidFill>
                <a:srgbClr val="FF8607"/>
              </a:solidFill>
              <a:sym typeface="MS Reference Sans Serif" panose="020B060403050404020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708214" y="5133876"/>
            <a:ext cx="782431" cy="782431"/>
            <a:chOff x="4644009" y="1703896"/>
            <a:chExt cx="573732" cy="573732"/>
          </a:xfrm>
        </p:grpSpPr>
        <p:sp>
          <p:nvSpPr>
            <p:cNvPr id="17" name="椭圆 16"/>
            <p:cNvSpPr/>
            <p:nvPr/>
          </p:nvSpPr>
          <p:spPr>
            <a:xfrm>
              <a:off x="4644009" y="1703896"/>
              <a:ext cx="573732" cy="573732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rgbClr val="F4F0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18" name="右箭头 17"/>
            <p:cNvSpPr/>
            <p:nvPr/>
          </p:nvSpPr>
          <p:spPr>
            <a:xfrm>
              <a:off x="4860032" y="1860175"/>
              <a:ext cx="216024" cy="261173"/>
            </a:xfrm>
            <a:prstGeom prst="rightArrow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sp>
        <p:nvSpPr>
          <p:cNvPr id="19" name="TextBox 16"/>
          <p:cNvSpPr txBox="1"/>
          <p:nvPr/>
        </p:nvSpPr>
        <p:spPr bwMode="auto">
          <a:xfrm>
            <a:off x="6561455" y="1920875"/>
            <a:ext cx="4358640" cy="267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公司成立于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1997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年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3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月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13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日，总部位于南京市栖霞区龙潭街道飞花工业园区，占地30亩，厂房7000</a:t>
            </a:r>
            <a:r>
              <a:rPr lang="zh-CN" altLang="en-US" sz="1400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MS Reference Sans Serif" panose="020B0604030504040204" charset="0"/>
              </a:rPr>
              <a:t>㎡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，办公楼3100</a:t>
            </a:r>
            <a:r>
              <a:rPr lang="zh-CN" altLang="en-US" sz="1400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MS Reference Sans Serif" panose="020B0604030504040204" charset="0"/>
              </a:rPr>
              <a:t>㎡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，分公司位于仙林智谷（元化路）写字楼，占地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500</a:t>
            </a:r>
            <a:r>
              <a:rPr lang="zh-CN" altLang="en-US" sz="1400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MS Reference Sans Serif" panose="020B0604030504040204" charset="0"/>
              </a:rPr>
              <a:t>㎡；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是本地方最早的一家私营股份制企业。</a:t>
            </a: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20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多年来致力于制药设备的研发、生产和销售。</a:t>
            </a: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经过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2005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年和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2010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年二次发展，企业初现规模</a:t>
            </a: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20" name="矩形 19"/>
          <p:cNvSpPr/>
          <p:nvPr/>
        </p:nvSpPr>
        <p:spPr bwMode="auto">
          <a:xfrm>
            <a:off x="7553325" y="1245235"/>
            <a:ext cx="2393315" cy="52197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企业历史</a:t>
            </a:r>
            <a:endParaRPr lang="zh-CN" altLang="en-US" sz="2800" b="1" dirty="0">
              <a:solidFill>
                <a:srgbClr val="3B383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21" name="TextBox 16"/>
          <p:cNvSpPr txBox="1"/>
          <p:nvPr/>
        </p:nvSpPr>
        <p:spPr bwMode="auto">
          <a:xfrm>
            <a:off x="6733943" y="5208115"/>
            <a:ext cx="4302991" cy="1706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鑫长江</a:t>
            </a: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经过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20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多年的打磨锤炼，公司品牌在行业知名，成为客户首选装备。干燥设备 ，干热灭菌柜设备，清洗机等</a:t>
            </a: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22" name="矩形 21"/>
          <p:cNvSpPr/>
          <p:nvPr/>
        </p:nvSpPr>
        <p:spPr bwMode="auto">
          <a:xfrm>
            <a:off x="7553475" y="4572045"/>
            <a:ext cx="2393350" cy="52197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企业品牌</a:t>
            </a:r>
            <a:endParaRPr lang="zh-CN" altLang="en-US" sz="2800" b="1" dirty="0">
              <a:solidFill>
                <a:srgbClr val="3B383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424460" y="220234"/>
            <a:ext cx="5544407" cy="617980"/>
            <a:chOff x="551593" y="497013"/>
            <a:chExt cx="5544407" cy="617980"/>
          </a:xfrm>
        </p:grpSpPr>
        <p:sp>
          <p:nvSpPr>
            <p:cNvPr id="24" name="矩形 23"/>
            <p:cNvSpPr/>
            <p:nvPr/>
          </p:nvSpPr>
          <p:spPr>
            <a:xfrm>
              <a:off x="551593" y="497013"/>
              <a:ext cx="5544407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公司介绍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cxnSp>
          <p:nvCxnSpPr>
            <p:cNvPr id="25" name="0 _4"/>
            <p:cNvCxnSpPr/>
            <p:nvPr/>
          </p:nvCxnSpPr>
          <p:spPr>
            <a:xfrm>
              <a:off x="715475" y="1114993"/>
              <a:ext cx="5119805" cy="0"/>
            </a:xfrm>
            <a:prstGeom prst="line">
              <a:avLst/>
            </a:prstGeom>
            <a:ln w="25400">
              <a:gradFill>
                <a:gsLst>
                  <a:gs pos="49000">
                    <a:srgbClr val="3B3838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ldLvl="0" animBg="1"/>
      <p:bldP spid="14" grpId="0" animBg="1"/>
      <p:bldP spid="15" grpId="0" animBg="1"/>
      <p:bldP spid="19" grpId="0"/>
      <p:bldP spid="20" grpId="0" bldLvl="0" animBg="1"/>
      <p:bldP spid="21" grpId="0"/>
      <p:bldP spid="2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14477" y="89248"/>
            <a:ext cx="228939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发展历程</a:t>
            </a:r>
            <a:endParaRPr lang="en-US" altLang="zh-CN" sz="32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稻壳儿小白白(http://dwz.cn/Wu2UP)"/>
          <p:cNvSpPr/>
          <p:nvPr/>
        </p:nvSpPr>
        <p:spPr bwMode="auto">
          <a:xfrm>
            <a:off x="288291" y="2287668"/>
            <a:ext cx="10140950" cy="4170282"/>
          </a:xfrm>
          <a:custGeom>
            <a:avLst/>
            <a:gdLst>
              <a:gd name="T0" fmla="*/ 2147483646 w 1735"/>
              <a:gd name="T1" fmla="*/ 2147483646 h 784"/>
              <a:gd name="T2" fmla="*/ 2147483646 w 1735"/>
              <a:gd name="T3" fmla="*/ 2147483646 h 784"/>
              <a:gd name="T4" fmla="*/ 2147483646 w 1735"/>
              <a:gd name="T5" fmla="*/ 2147483646 h 784"/>
              <a:gd name="T6" fmla="*/ 2147483646 w 1735"/>
              <a:gd name="T7" fmla="*/ 2147483646 h 784"/>
              <a:gd name="T8" fmla="*/ 2147483646 w 1735"/>
              <a:gd name="T9" fmla="*/ 2147483646 h 784"/>
              <a:gd name="T10" fmla="*/ 2147483646 w 1735"/>
              <a:gd name="T11" fmla="*/ 2147483646 h 784"/>
              <a:gd name="T12" fmla="*/ 2147483646 w 1735"/>
              <a:gd name="T13" fmla="*/ 2147483646 h 784"/>
              <a:gd name="T14" fmla="*/ 2147483646 w 1735"/>
              <a:gd name="T15" fmla="*/ 2147483646 h 784"/>
              <a:gd name="T16" fmla="*/ 2147483646 w 1735"/>
              <a:gd name="T17" fmla="*/ 2147483646 h 784"/>
              <a:gd name="T18" fmla="*/ 2147483646 w 1735"/>
              <a:gd name="T19" fmla="*/ 2147483646 h 784"/>
              <a:gd name="T20" fmla="*/ 0 w 1735"/>
              <a:gd name="T21" fmla="*/ 0 h 784"/>
              <a:gd name="T22" fmla="*/ 2147483646 w 1735"/>
              <a:gd name="T23" fmla="*/ 2147483646 h 784"/>
              <a:gd name="T24" fmla="*/ 2147483646 w 1735"/>
              <a:gd name="T25" fmla="*/ 2147483646 h 784"/>
              <a:gd name="T26" fmla="*/ 2147483646 w 1735"/>
              <a:gd name="T27" fmla="*/ 2147483646 h 784"/>
              <a:gd name="T28" fmla="*/ 2147483646 w 1735"/>
              <a:gd name="T29" fmla="*/ 2147483646 h 784"/>
              <a:gd name="T30" fmla="*/ 2147483646 w 1735"/>
              <a:gd name="T31" fmla="*/ 2147483646 h 78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735" h="784">
                <a:moveTo>
                  <a:pt x="1548" y="674"/>
                </a:moveTo>
                <a:cubicBezTo>
                  <a:pt x="1577" y="645"/>
                  <a:pt x="1577" y="645"/>
                  <a:pt x="1577" y="645"/>
                </a:cubicBezTo>
                <a:cubicBezTo>
                  <a:pt x="1735" y="724"/>
                  <a:pt x="1735" y="724"/>
                  <a:pt x="1735" y="724"/>
                </a:cubicBezTo>
                <a:cubicBezTo>
                  <a:pt x="1437" y="784"/>
                  <a:pt x="1437" y="784"/>
                  <a:pt x="1437" y="784"/>
                </a:cubicBezTo>
                <a:cubicBezTo>
                  <a:pt x="1474" y="748"/>
                  <a:pt x="1474" y="748"/>
                  <a:pt x="1474" y="748"/>
                </a:cubicBezTo>
                <a:cubicBezTo>
                  <a:pt x="1425" y="747"/>
                  <a:pt x="1376" y="745"/>
                  <a:pt x="1328" y="742"/>
                </a:cubicBezTo>
                <a:cubicBezTo>
                  <a:pt x="1190" y="733"/>
                  <a:pt x="1058" y="716"/>
                  <a:pt x="930" y="692"/>
                </a:cubicBezTo>
                <a:cubicBezTo>
                  <a:pt x="698" y="635"/>
                  <a:pt x="578" y="571"/>
                  <a:pt x="571" y="498"/>
                </a:cubicBezTo>
                <a:cubicBezTo>
                  <a:pt x="562" y="453"/>
                  <a:pt x="606" y="407"/>
                  <a:pt x="702" y="361"/>
                </a:cubicBezTo>
                <a:cubicBezTo>
                  <a:pt x="824" y="313"/>
                  <a:pt x="906" y="271"/>
                  <a:pt x="948" y="236"/>
                </a:cubicBezTo>
                <a:cubicBezTo>
                  <a:pt x="1053" y="130"/>
                  <a:pt x="737" y="51"/>
                  <a:pt x="0" y="0"/>
                </a:cubicBezTo>
                <a:cubicBezTo>
                  <a:pt x="754" y="31"/>
                  <a:pt x="1085" y="112"/>
                  <a:pt x="993" y="243"/>
                </a:cubicBezTo>
                <a:cubicBezTo>
                  <a:pt x="968" y="274"/>
                  <a:pt x="896" y="312"/>
                  <a:pt x="777" y="359"/>
                </a:cubicBezTo>
                <a:cubicBezTo>
                  <a:pt x="664" y="409"/>
                  <a:pt x="631" y="463"/>
                  <a:pt x="678" y="520"/>
                </a:cubicBezTo>
                <a:cubicBezTo>
                  <a:pt x="761" y="606"/>
                  <a:pt x="977" y="656"/>
                  <a:pt x="1328" y="670"/>
                </a:cubicBezTo>
                <a:cubicBezTo>
                  <a:pt x="1396" y="673"/>
                  <a:pt x="1470" y="674"/>
                  <a:pt x="1548" y="67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779702" y="4237038"/>
            <a:ext cx="1522414" cy="2268537"/>
            <a:chOff x="7778749" y="4237038"/>
            <a:chExt cx="1522414" cy="2268537"/>
          </a:xfrm>
        </p:grpSpPr>
        <p:grpSp>
          <p:nvGrpSpPr>
            <p:cNvPr id="5" name="组合 4"/>
            <p:cNvGrpSpPr/>
            <p:nvPr/>
          </p:nvGrpSpPr>
          <p:grpSpPr>
            <a:xfrm>
              <a:off x="7778749" y="4237038"/>
              <a:ext cx="1522414" cy="2268537"/>
              <a:chOff x="7642224" y="2703513"/>
              <a:chExt cx="1522414" cy="2268537"/>
            </a:xfrm>
          </p:grpSpPr>
          <p:sp>
            <p:nvSpPr>
              <p:cNvPr id="7" name="流程图: 磁盘 6"/>
              <p:cNvSpPr/>
              <p:nvPr/>
            </p:nvSpPr>
            <p:spPr>
              <a:xfrm>
                <a:off x="7642224" y="4707725"/>
                <a:ext cx="373063" cy="264325"/>
              </a:xfrm>
              <a:prstGeom prst="flowChartMagneticDisk">
                <a:avLst/>
              </a:prstGeom>
              <a:solidFill>
                <a:srgbClr val="00539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波形 7"/>
              <p:cNvSpPr/>
              <p:nvPr/>
            </p:nvSpPr>
            <p:spPr>
              <a:xfrm>
                <a:off x="7880350" y="2716213"/>
                <a:ext cx="1284288" cy="1109761"/>
              </a:xfrm>
              <a:prstGeom prst="wave">
                <a:avLst/>
              </a:prstGeom>
              <a:solidFill>
                <a:srgbClr val="0053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7770812" y="2703513"/>
                <a:ext cx="109537" cy="2047875"/>
              </a:xfrm>
              <a:prstGeom prst="rect">
                <a:avLst/>
              </a:prstGeom>
              <a:solidFill>
                <a:srgbClr val="0053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稻壳儿小白白(http://dwz.cn/Wu2UP)"/>
            <p:cNvSpPr>
              <a:spLocks noEditPoints="1"/>
            </p:cNvSpPr>
            <p:nvPr/>
          </p:nvSpPr>
          <p:spPr bwMode="auto">
            <a:xfrm>
              <a:off x="8392317" y="4551363"/>
              <a:ext cx="376238" cy="376238"/>
            </a:xfrm>
            <a:custGeom>
              <a:avLst/>
              <a:gdLst>
                <a:gd name="T0" fmla="*/ 1263468770 w 55"/>
                <a:gd name="T1" fmla="*/ 2147483646 h 55"/>
                <a:gd name="T2" fmla="*/ 0 w 55"/>
                <a:gd name="T3" fmla="*/ 1263468770 h 55"/>
                <a:gd name="T4" fmla="*/ 1263468770 w 55"/>
                <a:gd name="T5" fmla="*/ 0 h 55"/>
                <a:gd name="T6" fmla="*/ 2147483646 w 55"/>
                <a:gd name="T7" fmla="*/ 1263468770 h 55"/>
                <a:gd name="T8" fmla="*/ 1263468770 w 55"/>
                <a:gd name="T9" fmla="*/ 2147483646 h 55"/>
                <a:gd name="T10" fmla="*/ 2105776723 w 55"/>
                <a:gd name="T11" fmla="*/ 935902286 h 55"/>
                <a:gd name="T12" fmla="*/ 1965392064 w 55"/>
                <a:gd name="T13" fmla="*/ 795517627 h 55"/>
                <a:gd name="T14" fmla="*/ 1871804572 w 55"/>
                <a:gd name="T15" fmla="*/ 748720461 h 55"/>
                <a:gd name="T16" fmla="*/ 1778210239 w 55"/>
                <a:gd name="T17" fmla="*/ 795517627 h 55"/>
                <a:gd name="T18" fmla="*/ 1123084111 w 55"/>
                <a:gd name="T19" fmla="*/ 1450643755 h 55"/>
                <a:gd name="T20" fmla="*/ 748720461 w 55"/>
                <a:gd name="T21" fmla="*/ 1076286945 h 55"/>
                <a:gd name="T22" fmla="*/ 655132968 w 55"/>
                <a:gd name="T23" fmla="*/ 1029489778 h 55"/>
                <a:gd name="T24" fmla="*/ 608335802 w 55"/>
                <a:gd name="T25" fmla="*/ 1076286945 h 55"/>
                <a:gd name="T26" fmla="*/ 421153977 w 55"/>
                <a:gd name="T27" fmla="*/ 1216671604 h 55"/>
                <a:gd name="T28" fmla="*/ 421153977 w 55"/>
                <a:gd name="T29" fmla="*/ 1310259096 h 55"/>
                <a:gd name="T30" fmla="*/ 421153977 w 55"/>
                <a:gd name="T31" fmla="*/ 1403853429 h 55"/>
                <a:gd name="T32" fmla="*/ 1029489778 w 55"/>
                <a:gd name="T33" fmla="*/ 2012189231 h 55"/>
                <a:gd name="T34" fmla="*/ 1123084111 w 55"/>
                <a:gd name="T35" fmla="*/ 2012189231 h 55"/>
                <a:gd name="T36" fmla="*/ 1216671604 w 55"/>
                <a:gd name="T37" fmla="*/ 2012189231 h 55"/>
                <a:gd name="T38" fmla="*/ 2105776723 w 55"/>
                <a:gd name="T39" fmla="*/ 1076286945 h 55"/>
                <a:gd name="T40" fmla="*/ 2147483646 w 55"/>
                <a:gd name="T41" fmla="*/ 1029489778 h 55"/>
                <a:gd name="T42" fmla="*/ 2105776723 w 55"/>
                <a:gd name="T43" fmla="*/ 935902286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730511" y="4069011"/>
            <a:ext cx="1427959" cy="2127790"/>
            <a:chOff x="4729558" y="4069011"/>
            <a:chExt cx="1427959" cy="2127790"/>
          </a:xfrm>
        </p:grpSpPr>
        <p:grpSp>
          <p:nvGrpSpPr>
            <p:cNvPr id="11" name="组合 10"/>
            <p:cNvGrpSpPr/>
            <p:nvPr/>
          </p:nvGrpSpPr>
          <p:grpSpPr>
            <a:xfrm>
              <a:off x="4729558" y="4069011"/>
              <a:ext cx="1427959" cy="2127790"/>
              <a:chOff x="7642224" y="2703513"/>
              <a:chExt cx="1522414" cy="2268537"/>
            </a:xfrm>
            <a:solidFill>
              <a:srgbClr val="00B0F0"/>
            </a:solidFill>
          </p:grpSpPr>
          <p:sp>
            <p:nvSpPr>
              <p:cNvPr id="13" name="流程图: 磁盘 12"/>
              <p:cNvSpPr/>
              <p:nvPr/>
            </p:nvSpPr>
            <p:spPr>
              <a:xfrm>
                <a:off x="7642224" y="4707725"/>
                <a:ext cx="373063" cy="264325"/>
              </a:xfrm>
              <a:prstGeom prst="flowChartMagneticDisk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波形 13"/>
              <p:cNvSpPr/>
              <p:nvPr/>
            </p:nvSpPr>
            <p:spPr>
              <a:xfrm>
                <a:off x="7880350" y="2716213"/>
                <a:ext cx="1284288" cy="1109761"/>
              </a:xfrm>
              <a:prstGeom prst="wav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7770812" y="2703513"/>
                <a:ext cx="109537" cy="204787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稻壳儿小白白(http://dwz.cn/Wu2UP)"/>
            <p:cNvSpPr>
              <a:spLocks noChangeAspect="1" noEditPoints="1"/>
            </p:cNvSpPr>
            <p:nvPr/>
          </p:nvSpPr>
          <p:spPr bwMode="auto">
            <a:xfrm>
              <a:off x="5301319" y="4375944"/>
              <a:ext cx="409575" cy="411162"/>
            </a:xfrm>
            <a:custGeom>
              <a:avLst/>
              <a:gdLst>
                <a:gd name="T0" fmla="*/ 2147483646 w 58"/>
                <a:gd name="T1" fmla="*/ 1658379393 h 58"/>
                <a:gd name="T2" fmla="*/ 2147483646 w 58"/>
                <a:gd name="T3" fmla="*/ 1708633314 h 58"/>
                <a:gd name="T4" fmla="*/ 2147483646 w 58"/>
                <a:gd name="T5" fmla="*/ 1758887235 h 58"/>
                <a:gd name="T6" fmla="*/ 2147483646 w 58"/>
                <a:gd name="T7" fmla="*/ 1959902919 h 58"/>
                <a:gd name="T8" fmla="*/ 2147483646 w 58"/>
                <a:gd name="T9" fmla="*/ 2147483646 h 58"/>
                <a:gd name="T10" fmla="*/ 2147483646 w 58"/>
                <a:gd name="T11" fmla="*/ 2147483646 h 58"/>
                <a:gd name="T12" fmla="*/ 2147483646 w 58"/>
                <a:gd name="T13" fmla="*/ 2147483646 h 58"/>
                <a:gd name="T14" fmla="*/ 2147483646 w 58"/>
                <a:gd name="T15" fmla="*/ 2147483646 h 58"/>
                <a:gd name="T16" fmla="*/ 2147483646 w 58"/>
                <a:gd name="T17" fmla="*/ 2147483646 h 58"/>
                <a:gd name="T18" fmla="*/ 1944803333 w 58"/>
                <a:gd name="T19" fmla="*/ 2147483646 h 58"/>
                <a:gd name="T20" fmla="*/ 1795202533 w 58"/>
                <a:gd name="T21" fmla="*/ 2147483646 h 58"/>
                <a:gd name="T22" fmla="*/ 1695471021 w 58"/>
                <a:gd name="T23" fmla="*/ 2147483646 h 58"/>
                <a:gd name="T24" fmla="*/ 1645601734 w 58"/>
                <a:gd name="T25" fmla="*/ 2147483646 h 58"/>
                <a:gd name="T26" fmla="*/ 1246668622 w 58"/>
                <a:gd name="T27" fmla="*/ 2147483646 h 58"/>
                <a:gd name="T28" fmla="*/ 1146937109 w 58"/>
                <a:gd name="T29" fmla="*/ 2147483646 h 58"/>
                <a:gd name="T30" fmla="*/ 1097067822 w 58"/>
                <a:gd name="T31" fmla="*/ 2147483646 h 58"/>
                <a:gd name="T32" fmla="*/ 947467023 w 58"/>
                <a:gd name="T33" fmla="*/ 2147483646 h 58"/>
                <a:gd name="T34" fmla="*/ 698134711 w 58"/>
                <a:gd name="T35" fmla="*/ 2147483646 h 58"/>
                <a:gd name="T36" fmla="*/ 648265424 w 58"/>
                <a:gd name="T37" fmla="*/ 2147483646 h 58"/>
                <a:gd name="T38" fmla="*/ 598403198 w 58"/>
                <a:gd name="T39" fmla="*/ 2147483646 h 58"/>
                <a:gd name="T40" fmla="*/ 249332312 w 58"/>
                <a:gd name="T41" fmla="*/ 2147483646 h 58"/>
                <a:gd name="T42" fmla="*/ 249332312 w 58"/>
                <a:gd name="T43" fmla="*/ 2147483646 h 58"/>
                <a:gd name="T44" fmla="*/ 249332312 w 58"/>
                <a:gd name="T45" fmla="*/ 2147483646 h 58"/>
                <a:gd name="T46" fmla="*/ 448802399 w 58"/>
                <a:gd name="T47" fmla="*/ 1959902919 h 58"/>
                <a:gd name="T48" fmla="*/ 398933112 w 58"/>
                <a:gd name="T49" fmla="*/ 1758887235 h 58"/>
                <a:gd name="T50" fmla="*/ 49869287 w 58"/>
                <a:gd name="T51" fmla="*/ 1708633314 h 58"/>
                <a:gd name="T52" fmla="*/ 0 w 58"/>
                <a:gd name="T53" fmla="*/ 1658379393 h 58"/>
                <a:gd name="T54" fmla="*/ 0 w 58"/>
                <a:gd name="T55" fmla="*/ 1206094104 h 58"/>
                <a:gd name="T56" fmla="*/ 49869287 w 58"/>
                <a:gd name="T57" fmla="*/ 1155840183 h 58"/>
                <a:gd name="T58" fmla="*/ 398933112 w 58"/>
                <a:gd name="T59" fmla="*/ 1105586262 h 58"/>
                <a:gd name="T60" fmla="*/ 448802399 w 58"/>
                <a:gd name="T61" fmla="*/ 904570578 h 58"/>
                <a:gd name="T62" fmla="*/ 249332312 w 58"/>
                <a:gd name="T63" fmla="*/ 653300973 h 58"/>
                <a:gd name="T64" fmla="*/ 249332312 w 58"/>
                <a:gd name="T65" fmla="*/ 603047052 h 58"/>
                <a:gd name="T66" fmla="*/ 249332312 w 58"/>
                <a:gd name="T67" fmla="*/ 552793131 h 58"/>
                <a:gd name="T68" fmla="*/ 648265424 w 58"/>
                <a:gd name="T69" fmla="*/ 251269605 h 58"/>
                <a:gd name="T70" fmla="*/ 698134711 w 58"/>
                <a:gd name="T71" fmla="*/ 251269605 h 58"/>
                <a:gd name="T72" fmla="*/ 947467023 w 58"/>
                <a:gd name="T73" fmla="*/ 452285289 h 58"/>
                <a:gd name="T74" fmla="*/ 1097067822 w 58"/>
                <a:gd name="T75" fmla="*/ 402031368 h 58"/>
                <a:gd name="T76" fmla="*/ 1146937109 w 58"/>
                <a:gd name="T77" fmla="*/ 50253921 h 58"/>
                <a:gd name="T78" fmla="*/ 1246668622 w 58"/>
                <a:gd name="T79" fmla="*/ 0 h 58"/>
                <a:gd name="T80" fmla="*/ 1645601734 w 58"/>
                <a:gd name="T81" fmla="*/ 0 h 58"/>
                <a:gd name="T82" fmla="*/ 1695471021 w 58"/>
                <a:gd name="T83" fmla="*/ 50253921 h 58"/>
                <a:gd name="T84" fmla="*/ 1795202533 w 58"/>
                <a:gd name="T85" fmla="*/ 402031368 h 58"/>
                <a:gd name="T86" fmla="*/ 1944803333 w 58"/>
                <a:gd name="T87" fmla="*/ 452285289 h 58"/>
                <a:gd name="T88" fmla="*/ 2147483646 w 58"/>
                <a:gd name="T89" fmla="*/ 251269605 h 58"/>
                <a:gd name="T90" fmla="*/ 2147483646 w 58"/>
                <a:gd name="T91" fmla="*/ 251269605 h 58"/>
                <a:gd name="T92" fmla="*/ 2147483646 w 58"/>
                <a:gd name="T93" fmla="*/ 251269605 h 58"/>
                <a:gd name="T94" fmla="*/ 2147483646 w 58"/>
                <a:gd name="T95" fmla="*/ 603047052 h 58"/>
                <a:gd name="T96" fmla="*/ 2147483646 w 58"/>
                <a:gd name="T97" fmla="*/ 603047052 h 58"/>
                <a:gd name="T98" fmla="*/ 2147483646 w 58"/>
                <a:gd name="T99" fmla="*/ 653300973 h 58"/>
                <a:gd name="T100" fmla="*/ 2147483646 w 58"/>
                <a:gd name="T101" fmla="*/ 904570578 h 58"/>
                <a:gd name="T102" fmla="*/ 2147483646 w 58"/>
                <a:gd name="T103" fmla="*/ 1105586262 h 58"/>
                <a:gd name="T104" fmla="*/ 2147483646 w 58"/>
                <a:gd name="T105" fmla="*/ 1155840183 h 58"/>
                <a:gd name="T106" fmla="*/ 2147483646 w 58"/>
                <a:gd name="T107" fmla="*/ 1256348025 h 58"/>
                <a:gd name="T108" fmla="*/ 2147483646 w 58"/>
                <a:gd name="T109" fmla="*/ 1658379393 h 58"/>
                <a:gd name="T110" fmla="*/ 1446138709 w 58"/>
                <a:gd name="T111" fmla="*/ 954824499 h 58"/>
                <a:gd name="T112" fmla="*/ 947467023 w 58"/>
                <a:gd name="T113" fmla="*/ 1457363709 h 58"/>
                <a:gd name="T114" fmla="*/ 1446138709 w 58"/>
                <a:gd name="T115" fmla="*/ 1909648998 h 58"/>
                <a:gd name="T116" fmla="*/ 1944803333 w 58"/>
                <a:gd name="T117" fmla="*/ 1457363709 h 58"/>
                <a:gd name="T118" fmla="*/ 1446138709 w 58"/>
                <a:gd name="T119" fmla="*/ 954824499 h 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58">
                  <a:moveTo>
                    <a:pt x="58" y="33"/>
                  </a:moveTo>
                  <a:cubicBezTo>
                    <a:pt x="58" y="34"/>
                    <a:pt x="58" y="34"/>
                    <a:pt x="57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7"/>
                    <a:pt x="49" y="38"/>
                    <a:pt x="49" y="39"/>
                  </a:cubicBezTo>
                  <a:cubicBezTo>
                    <a:pt x="50" y="41"/>
                    <a:pt x="51" y="42"/>
                    <a:pt x="53" y="44"/>
                  </a:cubicBezTo>
                  <a:cubicBezTo>
                    <a:pt x="53" y="44"/>
                    <a:pt x="53" y="45"/>
                    <a:pt x="53" y="45"/>
                  </a:cubicBezTo>
                  <a:cubicBezTo>
                    <a:pt x="53" y="45"/>
                    <a:pt x="53" y="46"/>
                    <a:pt x="53" y="46"/>
                  </a:cubicBezTo>
                  <a:cubicBezTo>
                    <a:pt x="52" y="47"/>
                    <a:pt x="47" y="53"/>
                    <a:pt x="45" y="53"/>
                  </a:cubicBezTo>
                  <a:cubicBezTo>
                    <a:pt x="45" y="53"/>
                    <a:pt x="45" y="53"/>
                    <a:pt x="44" y="52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49"/>
                    <a:pt x="37" y="49"/>
                    <a:pt x="36" y="50"/>
                  </a:cubicBezTo>
                  <a:cubicBezTo>
                    <a:pt x="35" y="52"/>
                    <a:pt x="35" y="55"/>
                    <a:pt x="34" y="57"/>
                  </a:cubicBezTo>
                  <a:cubicBezTo>
                    <a:pt x="34" y="57"/>
                    <a:pt x="34" y="58"/>
                    <a:pt x="33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4" y="58"/>
                    <a:pt x="23" y="57"/>
                    <a:pt x="23" y="57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1" y="49"/>
                    <a:pt x="20" y="49"/>
                    <a:pt x="19" y="48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2" y="53"/>
                    <a:pt x="12" y="53"/>
                    <a:pt x="12" y="52"/>
                  </a:cubicBezTo>
                  <a:cubicBezTo>
                    <a:pt x="10" y="50"/>
                    <a:pt x="7" y="48"/>
                    <a:pt x="5" y="46"/>
                  </a:cubicBezTo>
                  <a:cubicBezTo>
                    <a:pt x="5" y="46"/>
                    <a:pt x="5" y="45"/>
                    <a:pt x="5" y="45"/>
                  </a:cubicBezTo>
                  <a:cubicBezTo>
                    <a:pt x="5" y="45"/>
                    <a:pt x="5" y="44"/>
                    <a:pt x="5" y="44"/>
                  </a:cubicBezTo>
                  <a:cubicBezTo>
                    <a:pt x="7" y="42"/>
                    <a:pt x="8" y="41"/>
                    <a:pt x="9" y="39"/>
                  </a:cubicBezTo>
                  <a:cubicBezTo>
                    <a:pt x="9" y="38"/>
                    <a:pt x="8" y="37"/>
                    <a:pt x="8" y="35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4"/>
                    <a:pt x="0" y="33"/>
                    <a:pt x="0" y="3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1"/>
                    <a:pt x="9" y="20"/>
                    <a:pt x="9" y="18"/>
                  </a:cubicBezTo>
                  <a:cubicBezTo>
                    <a:pt x="8" y="17"/>
                    <a:pt x="7" y="15"/>
                    <a:pt x="5" y="13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5" y="12"/>
                    <a:pt x="5" y="12"/>
                    <a:pt x="5" y="11"/>
                  </a:cubicBezTo>
                  <a:cubicBezTo>
                    <a:pt x="6" y="10"/>
                    <a:pt x="11" y="5"/>
                    <a:pt x="13" y="5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1" y="8"/>
                    <a:pt x="22" y="8"/>
                  </a:cubicBezTo>
                  <a:cubicBezTo>
                    <a:pt x="22" y="5"/>
                    <a:pt x="23" y="3"/>
                    <a:pt x="23" y="1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0"/>
                    <a:pt x="34" y="0"/>
                    <a:pt x="34" y="1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8"/>
                    <a:pt x="38" y="9"/>
                    <a:pt x="39" y="9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51" y="9"/>
                    <a:pt x="52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2" y="13"/>
                  </a:cubicBezTo>
                  <a:cubicBezTo>
                    <a:pt x="51" y="15"/>
                    <a:pt x="50" y="17"/>
                    <a:pt x="48" y="18"/>
                  </a:cubicBezTo>
                  <a:cubicBezTo>
                    <a:pt x="49" y="20"/>
                    <a:pt x="50" y="21"/>
                    <a:pt x="50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8" y="23"/>
                    <a:pt x="58" y="24"/>
                    <a:pt x="58" y="25"/>
                  </a:cubicBezTo>
                  <a:lnTo>
                    <a:pt x="58" y="33"/>
                  </a:lnTo>
                  <a:close/>
                  <a:moveTo>
                    <a:pt x="29" y="19"/>
                  </a:moveTo>
                  <a:cubicBezTo>
                    <a:pt x="24" y="19"/>
                    <a:pt x="19" y="23"/>
                    <a:pt x="19" y="29"/>
                  </a:cubicBezTo>
                  <a:cubicBezTo>
                    <a:pt x="19" y="34"/>
                    <a:pt x="24" y="38"/>
                    <a:pt x="29" y="38"/>
                  </a:cubicBezTo>
                  <a:cubicBezTo>
                    <a:pt x="34" y="38"/>
                    <a:pt x="39" y="34"/>
                    <a:pt x="39" y="29"/>
                  </a:cubicBezTo>
                  <a:cubicBezTo>
                    <a:pt x="39" y="23"/>
                    <a:pt x="34" y="19"/>
                    <a:pt x="2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708902" y="1360869"/>
            <a:ext cx="1049650" cy="1564075"/>
            <a:chOff x="1707949" y="1360869"/>
            <a:chExt cx="1049650" cy="1564075"/>
          </a:xfrm>
        </p:grpSpPr>
        <p:grpSp>
          <p:nvGrpSpPr>
            <p:cNvPr id="17" name="组合 16"/>
            <p:cNvGrpSpPr/>
            <p:nvPr/>
          </p:nvGrpSpPr>
          <p:grpSpPr>
            <a:xfrm>
              <a:off x="1707949" y="1360869"/>
              <a:ext cx="1049650" cy="1564075"/>
              <a:chOff x="7642224" y="2703513"/>
              <a:chExt cx="1522414" cy="2268537"/>
            </a:xfrm>
            <a:solidFill>
              <a:srgbClr val="04A85A"/>
            </a:solidFill>
          </p:grpSpPr>
          <p:sp>
            <p:nvSpPr>
              <p:cNvPr id="19" name="流程图: 磁盘 18"/>
              <p:cNvSpPr/>
              <p:nvPr/>
            </p:nvSpPr>
            <p:spPr>
              <a:xfrm>
                <a:off x="7642224" y="4707725"/>
                <a:ext cx="373063" cy="264325"/>
              </a:xfrm>
              <a:prstGeom prst="flowChartMagneticDisk">
                <a:avLst/>
              </a:prstGeom>
              <a:solidFill>
                <a:srgbClr val="DE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波形 19"/>
              <p:cNvSpPr/>
              <p:nvPr/>
            </p:nvSpPr>
            <p:spPr>
              <a:xfrm>
                <a:off x="7880350" y="2716213"/>
                <a:ext cx="1284288" cy="1109761"/>
              </a:xfrm>
              <a:prstGeom prst="wave">
                <a:avLst/>
              </a:prstGeom>
              <a:solidFill>
                <a:srgbClr val="DE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7770812" y="2703513"/>
                <a:ext cx="109537" cy="2047875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" name="稻壳儿小白白(http://dwz.cn/Wu2UP)"/>
            <p:cNvSpPr>
              <a:spLocks noEditPoints="1"/>
            </p:cNvSpPr>
            <p:nvPr/>
          </p:nvSpPr>
          <p:spPr bwMode="auto">
            <a:xfrm>
              <a:off x="2068513" y="1535262"/>
              <a:ext cx="384175" cy="309562"/>
            </a:xfrm>
            <a:custGeom>
              <a:avLst/>
              <a:gdLst>
                <a:gd name="T0" fmla="*/ 2147483646 w 57"/>
                <a:gd name="T1" fmla="*/ 1222763170 h 46"/>
                <a:gd name="T2" fmla="*/ 2147483646 w 57"/>
                <a:gd name="T3" fmla="*/ 1222763170 h 46"/>
                <a:gd name="T4" fmla="*/ 2147483646 w 57"/>
                <a:gd name="T5" fmla="*/ 1222763170 h 46"/>
                <a:gd name="T6" fmla="*/ 2147483646 w 57"/>
                <a:gd name="T7" fmla="*/ 1222763170 h 46"/>
                <a:gd name="T8" fmla="*/ 1271942766 w 57"/>
                <a:gd name="T9" fmla="*/ 271728140 h 46"/>
                <a:gd name="T10" fmla="*/ 181708035 w 57"/>
                <a:gd name="T11" fmla="*/ 1222763170 h 46"/>
                <a:gd name="T12" fmla="*/ 136281026 w 57"/>
                <a:gd name="T13" fmla="*/ 1222763170 h 46"/>
                <a:gd name="T14" fmla="*/ 90854018 w 57"/>
                <a:gd name="T15" fmla="*/ 1222763170 h 46"/>
                <a:gd name="T16" fmla="*/ 0 w 57"/>
                <a:gd name="T17" fmla="*/ 1086905830 h 46"/>
                <a:gd name="T18" fmla="*/ 0 w 57"/>
                <a:gd name="T19" fmla="*/ 1041615564 h 46"/>
                <a:gd name="T20" fmla="*/ 1181088748 w 57"/>
                <a:gd name="T21" fmla="*/ 45290267 h 46"/>
                <a:gd name="T22" fmla="*/ 1408217052 w 57"/>
                <a:gd name="T23" fmla="*/ 45290267 h 46"/>
                <a:gd name="T24" fmla="*/ 1817053391 w 57"/>
                <a:gd name="T25" fmla="*/ 362301943 h 46"/>
                <a:gd name="T26" fmla="*/ 1817053391 w 57"/>
                <a:gd name="T27" fmla="*/ 45290267 h 46"/>
                <a:gd name="T28" fmla="*/ 1862480400 w 57"/>
                <a:gd name="T29" fmla="*/ 0 h 46"/>
                <a:gd name="T30" fmla="*/ 2147483646 w 57"/>
                <a:gd name="T31" fmla="*/ 0 h 46"/>
                <a:gd name="T32" fmla="*/ 2147483646 w 57"/>
                <a:gd name="T33" fmla="*/ 45290267 h 46"/>
                <a:gd name="T34" fmla="*/ 2147483646 w 57"/>
                <a:gd name="T35" fmla="*/ 724603887 h 46"/>
                <a:gd name="T36" fmla="*/ 2147483646 w 57"/>
                <a:gd name="T37" fmla="*/ 1041615564 h 46"/>
                <a:gd name="T38" fmla="*/ 2147483646 w 57"/>
                <a:gd name="T39" fmla="*/ 1086905830 h 46"/>
                <a:gd name="T40" fmla="*/ 2147483646 w 57"/>
                <a:gd name="T41" fmla="*/ 1222763170 h 46"/>
                <a:gd name="T42" fmla="*/ 2147483646 w 57"/>
                <a:gd name="T43" fmla="*/ 1992657324 h 46"/>
                <a:gd name="T44" fmla="*/ 2135042453 w 57"/>
                <a:gd name="T45" fmla="*/ 2083231127 h 46"/>
                <a:gd name="T46" fmla="*/ 1499071070 w 57"/>
                <a:gd name="T47" fmla="*/ 2083231127 h 46"/>
                <a:gd name="T48" fmla="*/ 1499071070 w 57"/>
                <a:gd name="T49" fmla="*/ 1449201044 h 46"/>
                <a:gd name="T50" fmla="*/ 1090234731 w 57"/>
                <a:gd name="T51" fmla="*/ 1449201044 h 46"/>
                <a:gd name="T52" fmla="*/ 1090234731 w 57"/>
                <a:gd name="T53" fmla="*/ 2083231127 h 46"/>
                <a:gd name="T54" fmla="*/ 454263348 w 57"/>
                <a:gd name="T55" fmla="*/ 2083231127 h 46"/>
                <a:gd name="T56" fmla="*/ 363409330 w 57"/>
                <a:gd name="T57" fmla="*/ 1992657324 h 46"/>
                <a:gd name="T58" fmla="*/ 363409330 w 57"/>
                <a:gd name="T59" fmla="*/ 1222763170 h 46"/>
                <a:gd name="T60" fmla="*/ 363409330 w 57"/>
                <a:gd name="T61" fmla="*/ 1177479633 h 46"/>
                <a:gd name="T62" fmla="*/ 1271942766 w 57"/>
                <a:gd name="T63" fmla="*/ 407585480 h 46"/>
                <a:gd name="T64" fmla="*/ 2147483646 w 57"/>
                <a:gd name="T65" fmla="*/ 1177479633 h 46"/>
                <a:gd name="T66" fmla="*/ 2147483646 w 57"/>
                <a:gd name="T67" fmla="*/ 1222763170 h 46"/>
                <a:gd name="T68" fmla="*/ 2147483646 w 57"/>
                <a:gd name="T69" fmla="*/ 1992657324 h 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915795" y="1783467"/>
            <a:ext cx="1152641" cy="1717541"/>
            <a:chOff x="4914842" y="1783467"/>
            <a:chExt cx="1152641" cy="1717541"/>
          </a:xfrm>
        </p:grpSpPr>
        <p:grpSp>
          <p:nvGrpSpPr>
            <p:cNvPr id="23" name="组合 22"/>
            <p:cNvGrpSpPr/>
            <p:nvPr/>
          </p:nvGrpSpPr>
          <p:grpSpPr>
            <a:xfrm>
              <a:off x="4914842" y="1783467"/>
              <a:ext cx="1152641" cy="1717541"/>
              <a:chOff x="7642224" y="2703513"/>
              <a:chExt cx="1522414" cy="2268537"/>
            </a:xfrm>
            <a:solidFill>
              <a:srgbClr val="E1B833"/>
            </a:solidFill>
          </p:grpSpPr>
          <p:sp>
            <p:nvSpPr>
              <p:cNvPr id="25" name="流程图: 磁盘 24"/>
              <p:cNvSpPr/>
              <p:nvPr/>
            </p:nvSpPr>
            <p:spPr>
              <a:xfrm>
                <a:off x="7642224" y="4707725"/>
                <a:ext cx="373063" cy="264325"/>
              </a:xfrm>
              <a:prstGeom prst="flowChartMagneticDisk">
                <a:avLst/>
              </a:prstGeom>
              <a:solidFill>
                <a:srgbClr val="FAB3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波形 25"/>
              <p:cNvSpPr/>
              <p:nvPr/>
            </p:nvSpPr>
            <p:spPr>
              <a:xfrm>
                <a:off x="7880350" y="2716213"/>
                <a:ext cx="1284288" cy="1109761"/>
              </a:xfrm>
              <a:prstGeom prst="wave">
                <a:avLst/>
              </a:prstGeom>
              <a:solidFill>
                <a:srgbClr val="FAB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7770812" y="2703513"/>
                <a:ext cx="109537" cy="2047875"/>
              </a:xfrm>
              <a:prstGeom prst="rect">
                <a:avLst/>
              </a:prstGeom>
              <a:solidFill>
                <a:srgbClr val="FAB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" name="稻壳儿小白白(http://dwz.cn/Wu2UP)"/>
            <p:cNvSpPr>
              <a:spLocks noEditPoints="1"/>
            </p:cNvSpPr>
            <p:nvPr/>
          </p:nvSpPr>
          <p:spPr bwMode="auto">
            <a:xfrm>
              <a:off x="5296556" y="2009725"/>
              <a:ext cx="419100" cy="411163"/>
            </a:xfrm>
            <a:custGeom>
              <a:avLst/>
              <a:gdLst>
                <a:gd name="T0" fmla="*/ 2147483646 w 64"/>
                <a:gd name="T1" fmla="*/ 2147483646 h 63"/>
                <a:gd name="T2" fmla="*/ 2147483646 w 64"/>
                <a:gd name="T3" fmla="*/ 2147483646 h 63"/>
                <a:gd name="T4" fmla="*/ 1801042959 w 64"/>
                <a:gd name="T5" fmla="*/ 2044504754 h 63"/>
                <a:gd name="T6" fmla="*/ 1157816138 w 64"/>
                <a:gd name="T7" fmla="*/ 2147483646 h 63"/>
                <a:gd name="T8" fmla="*/ 0 w 64"/>
                <a:gd name="T9" fmla="*/ 1107438172 h 63"/>
                <a:gd name="T10" fmla="*/ 1157816138 w 64"/>
                <a:gd name="T11" fmla="*/ 0 h 63"/>
                <a:gd name="T12" fmla="*/ 2147483646 w 64"/>
                <a:gd name="T13" fmla="*/ 1107438172 h 63"/>
                <a:gd name="T14" fmla="*/ 2101216786 w 64"/>
                <a:gd name="T15" fmla="*/ 1746346315 h 63"/>
                <a:gd name="T16" fmla="*/ 2147483646 w 64"/>
                <a:gd name="T17" fmla="*/ 2147483646 h 63"/>
                <a:gd name="T18" fmla="*/ 2147483646 w 64"/>
                <a:gd name="T19" fmla="*/ 2147483646 h 63"/>
                <a:gd name="T20" fmla="*/ 2147483646 w 64"/>
                <a:gd name="T21" fmla="*/ 2147483646 h 63"/>
                <a:gd name="T22" fmla="*/ 1157816138 w 64"/>
                <a:gd name="T23" fmla="*/ 383347497 h 63"/>
                <a:gd name="T24" fmla="*/ 428817881 w 64"/>
                <a:gd name="T25" fmla="*/ 1107438172 h 63"/>
                <a:gd name="T26" fmla="*/ 1157816138 w 64"/>
                <a:gd name="T27" fmla="*/ 1831535373 h 63"/>
                <a:gd name="T28" fmla="*/ 1886807845 w 64"/>
                <a:gd name="T29" fmla="*/ 1107438172 h 63"/>
                <a:gd name="T30" fmla="*/ 1157816138 w 64"/>
                <a:gd name="T31" fmla="*/ 383347497 h 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4" h="63">
                  <a:moveTo>
                    <a:pt x="59" y="63"/>
                  </a:moveTo>
                  <a:cubicBezTo>
                    <a:pt x="57" y="63"/>
                    <a:pt x="56" y="62"/>
                    <a:pt x="55" y="61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8" y="51"/>
                    <a:pt x="33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ubicBezTo>
                    <a:pt x="54" y="32"/>
                    <a:pt x="52" y="37"/>
                    <a:pt x="49" y="41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3" y="55"/>
                    <a:pt x="64" y="57"/>
                    <a:pt x="64" y="58"/>
                  </a:cubicBezTo>
                  <a:cubicBezTo>
                    <a:pt x="64" y="61"/>
                    <a:pt x="61" y="63"/>
                    <a:pt x="59" y="63"/>
                  </a:cubicBezTo>
                  <a:close/>
                  <a:moveTo>
                    <a:pt x="27" y="9"/>
                  </a:moveTo>
                  <a:cubicBezTo>
                    <a:pt x="18" y="9"/>
                    <a:pt x="10" y="17"/>
                    <a:pt x="10" y="26"/>
                  </a:cubicBezTo>
                  <a:cubicBezTo>
                    <a:pt x="10" y="36"/>
                    <a:pt x="18" y="43"/>
                    <a:pt x="27" y="43"/>
                  </a:cubicBezTo>
                  <a:cubicBezTo>
                    <a:pt x="37" y="43"/>
                    <a:pt x="44" y="36"/>
                    <a:pt x="44" y="26"/>
                  </a:cubicBezTo>
                  <a:cubicBezTo>
                    <a:pt x="44" y="17"/>
                    <a:pt x="37" y="9"/>
                    <a:pt x="2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032040" y="2948897"/>
            <a:ext cx="1261580" cy="1879870"/>
            <a:chOff x="3031087" y="2948897"/>
            <a:chExt cx="1261580" cy="1879870"/>
          </a:xfrm>
        </p:grpSpPr>
        <p:grpSp>
          <p:nvGrpSpPr>
            <p:cNvPr id="29" name="组合 28"/>
            <p:cNvGrpSpPr/>
            <p:nvPr/>
          </p:nvGrpSpPr>
          <p:grpSpPr>
            <a:xfrm>
              <a:off x="3031087" y="2948897"/>
              <a:ext cx="1261580" cy="1879870"/>
              <a:chOff x="7642224" y="2703513"/>
              <a:chExt cx="1522414" cy="2268537"/>
            </a:xfrm>
            <a:solidFill>
              <a:srgbClr val="DF8813"/>
            </a:solidFill>
          </p:grpSpPr>
          <p:sp>
            <p:nvSpPr>
              <p:cNvPr id="31" name="流程图: 磁盘 30"/>
              <p:cNvSpPr/>
              <p:nvPr/>
            </p:nvSpPr>
            <p:spPr>
              <a:xfrm>
                <a:off x="7642224" y="4707725"/>
                <a:ext cx="373063" cy="264325"/>
              </a:xfrm>
              <a:prstGeom prst="flowChartMagneticDisk">
                <a:avLst/>
              </a:prstGeom>
              <a:solidFill>
                <a:srgbClr val="00B0F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波形 31"/>
              <p:cNvSpPr/>
              <p:nvPr/>
            </p:nvSpPr>
            <p:spPr>
              <a:xfrm>
                <a:off x="7880350" y="2716213"/>
                <a:ext cx="1284288" cy="1109761"/>
              </a:xfrm>
              <a:prstGeom prst="wav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7770812" y="2703513"/>
                <a:ext cx="109537" cy="204787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" name="稻壳儿小白白(http://dwz.cn/Wu2UP)"/>
            <p:cNvSpPr>
              <a:spLocks noEditPoints="1"/>
            </p:cNvSpPr>
            <p:nvPr/>
          </p:nvSpPr>
          <p:spPr bwMode="auto">
            <a:xfrm>
              <a:off x="3509963" y="3186113"/>
              <a:ext cx="498475" cy="374650"/>
            </a:xfrm>
            <a:custGeom>
              <a:avLst/>
              <a:gdLst>
                <a:gd name="T0" fmla="*/ 1572641301 w 158"/>
                <a:gd name="T1" fmla="*/ 1179517836 h 119"/>
                <a:gd name="T2" fmla="*/ 0 w 158"/>
                <a:gd name="T3" fmla="*/ 1179517836 h 119"/>
                <a:gd name="T4" fmla="*/ 0 w 158"/>
                <a:gd name="T5" fmla="*/ 0 h 119"/>
                <a:gd name="T6" fmla="*/ 89580374 w 158"/>
                <a:gd name="T7" fmla="*/ 0 h 119"/>
                <a:gd name="T8" fmla="*/ 89580374 w 158"/>
                <a:gd name="T9" fmla="*/ 1070485241 h 119"/>
                <a:gd name="T10" fmla="*/ 1572641301 w 158"/>
                <a:gd name="T11" fmla="*/ 1070485241 h 119"/>
                <a:gd name="T12" fmla="*/ 1572641301 w 158"/>
                <a:gd name="T13" fmla="*/ 1179517836 h 119"/>
                <a:gd name="T14" fmla="*/ 497670499 w 158"/>
                <a:gd name="T15" fmla="*/ 981280761 h 119"/>
                <a:gd name="T16" fmla="*/ 288648574 w 158"/>
                <a:gd name="T17" fmla="*/ 981280761 h 119"/>
                <a:gd name="T18" fmla="*/ 288648574 w 158"/>
                <a:gd name="T19" fmla="*/ 594714373 h 119"/>
                <a:gd name="T20" fmla="*/ 497670499 w 158"/>
                <a:gd name="T21" fmla="*/ 594714373 h 119"/>
                <a:gd name="T22" fmla="*/ 497670499 w 158"/>
                <a:gd name="T23" fmla="*/ 981280761 h 119"/>
                <a:gd name="T24" fmla="*/ 776368503 w 158"/>
                <a:gd name="T25" fmla="*/ 981280761 h 119"/>
                <a:gd name="T26" fmla="*/ 587250874 w 158"/>
                <a:gd name="T27" fmla="*/ 981280761 h 119"/>
                <a:gd name="T28" fmla="*/ 587250874 w 158"/>
                <a:gd name="T29" fmla="*/ 188326166 h 119"/>
                <a:gd name="T30" fmla="*/ 776368503 w 158"/>
                <a:gd name="T31" fmla="*/ 188326166 h 119"/>
                <a:gd name="T32" fmla="*/ 776368503 w 158"/>
                <a:gd name="T33" fmla="*/ 981280761 h 119"/>
                <a:gd name="T34" fmla="*/ 1084924528 w 158"/>
                <a:gd name="T35" fmla="*/ 981280761 h 119"/>
                <a:gd name="T36" fmla="*/ 885856328 w 158"/>
                <a:gd name="T37" fmla="*/ 981280761 h 119"/>
                <a:gd name="T38" fmla="*/ 885856328 w 158"/>
                <a:gd name="T39" fmla="*/ 386563240 h 119"/>
                <a:gd name="T40" fmla="*/ 1084924528 w 158"/>
                <a:gd name="T41" fmla="*/ 386563240 h 119"/>
                <a:gd name="T42" fmla="*/ 1084924528 w 158"/>
                <a:gd name="T43" fmla="*/ 981280761 h 119"/>
                <a:gd name="T44" fmla="*/ 1383526827 w 158"/>
                <a:gd name="T45" fmla="*/ 981280761 h 119"/>
                <a:gd name="T46" fmla="*/ 1184458628 w 158"/>
                <a:gd name="T47" fmla="*/ 981280761 h 119"/>
                <a:gd name="T48" fmla="*/ 1184458628 w 158"/>
                <a:gd name="T49" fmla="*/ 109032595 h 119"/>
                <a:gd name="T50" fmla="*/ 1383526827 w 158"/>
                <a:gd name="T51" fmla="*/ 109032595 h 119"/>
                <a:gd name="T52" fmla="*/ 1383526827 w 158"/>
                <a:gd name="T53" fmla="*/ 981280761 h 11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58" h="119">
                  <a:moveTo>
                    <a:pt x="1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08"/>
                  </a:lnTo>
                  <a:lnTo>
                    <a:pt x="158" y="108"/>
                  </a:lnTo>
                  <a:lnTo>
                    <a:pt x="158" y="119"/>
                  </a:lnTo>
                  <a:close/>
                  <a:moveTo>
                    <a:pt x="50" y="99"/>
                  </a:moveTo>
                  <a:lnTo>
                    <a:pt x="29" y="99"/>
                  </a:lnTo>
                  <a:lnTo>
                    <a:pt x="29" y="60"/>
                  </a:lnTo>
                  <a:lnTo>
                    <a:pt x="50" y="60"/>
                  </a:lnTo>
                  <a:lnTo>
                    <a:pt x="50" y="99"/>
                  </a:lnTo>
                  <a:close/>
                  <a:moveTo>
                    <a:pt x="78" y="99"/>
                  </a:moveTo>
                  <a:lnTo>
                    <a:pt x="59" y="99"/>
                  </a:lnTo>
                  <a:lnTo>
                    <a:pt x="59" y="19"/>
                  </a:lnTo>
                  <a:lnTo>
                    <a:pt x="78" y="19"/>
                  </a:lnTo>
                  <a:lnTo>
                    <a:pt x="78" y="99"/>
                  </a:lnTo>
                  <a:close/>
                  <a:moveTo>
                    <a:pt x="109" y="99"/>
                  </a:moveTo>
                  <a:lnTo>
                    <a:pt x="89" y="99"/>
                  </a:lnTo>
                  <a:lnTo>
                    <a:pt x="89" y="39"/>
                  </a:lnTo>
                  <a:lnTo>
                    <a:pt x="109" y="39"/>
                  </a:lnTo>
                  <a:lnTo>
                    <a:pt x="109" y="99"/>
                  </a:lnTo>
                  <a:close/>
                  <a:moveTo>
                    <a:pt x="139" y="99"/>
                  </a:moveTo>
                  <a:lnTo>
                    <a:pt x="119" y="99"/>
                  </a:lnTo>
                  <a:lnTo>
                    <a:pt x="119" y="11"/>
                  </a:lnTo>
                  <a:lnTo>
                    <a:pt x="139" y="11"/>
                  </a:lnTo>
                  <a:lnTo>
                    <a:pt x="139" y="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667616" y="3916215"/>
            <a:ext cx="2239117" cy="673248"/>
            <a:chOff x="9657138" y="3949870"/>
            <a:chExt cx="2239117" cy="673248"/>
          </a:xfrm>
        </p:grpSpPr>
        <p:sp>
          <p:nvSpPr>
            <p:cNvPr id="3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720638" y="3949870"/>
              <a:ext cx="1734185" cy="307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rgbClr val="005392"/>
                  </a:solidFill>
                  <a:sym typeface="Arial" panose="020B0604020202020204" pitchFamily="34" charset="0"/>
                </a:rPr>
                <a:t>2023</a:t>
              </a:r>
              <a:r>
                <a:rPr lang="zh-CN" altLang="en-US" sz="2000" b="1" dirty="0">
                  <a:solidFill>
                    <a:srgbClr val="005392"/>
                  </a:solidFill>
                  <a:sym typeface="Arial" panose="020B0604020202020204" pitchFamily="34" charset="0"/>
                </a:rPr>
                <a:t>年</a:t>
              </a:r>
              <a:r>
                <a:rPr lang="en-US" altLang="zh-CN" sz="2000" b="1" dirty="0">
                  <a:solidFill>
                    <a:srgbClr val="005392"/>
                  </a:solidFill>
                  <a:sym typeface="Arial" panose="020B0604020202020204" pitchFamily="34" charset="0"/>
                </a:rPr>
                <a:t>—</a:t>
              </a:r>
              <a:r>
                <a:rPr lang="zh-CN" altLang="en-US" sz="2000" b="1" dirty="0">
                  <a:solidFill>
                    <a:srgbClr val="005392"/>
                  </a:solidFill>
                  <a:sym typeface="Arial" panose="020B0604020202020204" pitchFamily="34" charset="0"/>
                </a:rPr>
                <a:t>未来</a:t>
              </a:r>
              <a:endParaRPr lang="zh-CN" altLang="en-US" sz="2000" b="1" dirty="0">
                <a:solidFill>
                  <a:srgbClr val="005392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9657138" y="4237038"/>
              <a:ext cx="2239117" cy="386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精彩待续</a:t>
              </a:r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·······</a:t>
              </a:r>
              <a:endPara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942590" y="5121910"/>
            <a:ext cx="1713230" cy="673111"/>
            <a:chOff x="9657138" y="3949870"/>
            <a:chExt cx="2239117" cy="673432"/>
          </a:xfrm>
        </p:grpSpPr>
        <p:sp>
          <p:nvSpPr>
            <p:cNvPr id="3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720462" y="3949870"/>
              <a:ext cx="1376363" cy="30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rgbClr val="005392"/>
                  </a:solidFill>
                  <a:sym typeface="Arial" panose="020B0604020202020204" pitchFamily="34" charset="0"/>
                </a:rPr>
                <a:t>2019</a:t>
              </a:r>
              <a:r>
                <a:rPr lang="zh-CN" altLang="en-US" sz="2000" b="1" dirty="0">
                  <a:solidFill>
                    <a:srgbClr val="005392"/>
                  </a:solidFill>
                  <a:sym typeface="Arial" panose="020B0604020202020204" pitchFamily="34" charset="0"/>
                </a:rPr>
                <a:t>年</a:t>
              </a:r>
              <a:endParaRPr lang="en-US" altLang="zh-CN" sz="2000" b="1" dirty="0">
                <a:solidFill>
                  <a:srgbClr val="005392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9657138" y="4237038"/>
              <a:ext cx="2239117" cy="386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企业发展创新高</a:t>
              </a:r>
              <a:endPara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31770" y="3274038"/>
            <a:ext cx="2239117" cy="1486048"/>
            <a:chOff x="9657138" y="3949870"/>
            <a:chExt cx="2239117" cy="1486048"/>
          </a:xfrm>
        </p:grpSpPr>
        <p:sp>
          <p:nvSpPr>
            <p:cNvPr id="4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720462" y="3949870"/>
              <a:ext cx="1376363" cy="307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rgbClr val="005392"/>
                  </a:solidFill>
                  <a:sym typeface="Arial" panose="020B0604020202020204" pitchFamily="34" charset="0"/>
                </a:rPr>
                <a:t>2010</a:t>
              </a:r>
              <a:r>
                <a:rPr lang="zh-CN" altLang="en-US" sz="2000" b="1" dirty="0">
                  <a:solidFill>
                    <a:srgbClr val="005392"/>
                  </a:solidFill>
                  <a:sym typeface="Arial" panose="020B0604020202020204" pitchFamily="34" charset="0"/>
                </a:rPr>
                <a:t>年</a:t>
              </a:r>
              <a:endParaRPr lang="en-US" altLang="zh-CN" sz="2000" b="1" dirty="0">
                <a:solidFill>
                  <a:srgbClr val="005392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657138" y="4237038"/>
              <a:ext cx="2239117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结合国情的欧盟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GMP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，制药设备飞跃式发展，企业规模化形成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343818" y="1904599"/>
            <a:ext cx="2239117" cy="1263163"/>
            <a:chOff x="9657138" y="3949870"/>
            <a:chExt cx="2239117" cy="1263163"/>
          </a:xfrm>
        </p:grpSpPr>
        <p:sp>
          <p:nvSpPr>
            <p:cNvPr id="4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720462" y="3949870"/>
              <a:ext cx="1376363" cy="307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rgbClr val="005392"/>
                  </a:solidFill>
                  <a:sym typeface="Arial" panose="020B0604020202020204" pitchFamily="34" charset="0"/>
                </a:rPr>
                <a:t>2005</a:t>
              </a:r>
              <a:r>
                <a:rPr lang="zh-CN" altLang="en-US" sz="2000" b="1" dirty="0">
                  <a:solidFill>
                    <a:srgbClr val="005392"/>
                  </a:solidFill>
                  <a:sym typeface="Arial" panose="020B0604020202020204" pitchFamily="34" charset="0"/>
                </a:rPr>
                <a:t>年</a:t>
              </a:r>
              <a:endParaRPr lang="en-US" altLang="zh-CN" sz="2000" b="1" dirty="0">
                <a:solidFill>
                  <a:srgbClr val="005392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657138" y="4237038"/>
              <a:ext cx="2239117" cy="975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GMP</a:t>
              </a:r>
              <a:r>
                <a:rPr lang="zh-CN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法规</a:t>
              </a:r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(</a:t>
              </a:r>
              <a:r>
                <a:rPr lang="zh-CN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药品生产质量管理规范</a:t>
              </a:r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)</a:t>
              </a:r>
              <a:r>
                <a:rPr lang="zh-CN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更新，公司发展步入新台阶</a:t>
              </a:r>
              <a:endPara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951148" y="1376590"/>
            <a:ext cx="2002714" cy="673248"/>
            <a:chOff x="9657139" y="3949870"/>
            <a:chExt cx="2002714" cy="673248"/>
          </a:xfrm>
        </p:grpSpPr>
        <p:sp>
          <p:nvSpPr>
            <p:cNvPr id="4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720462" y="3949870"/>
              <a:ext cx="1376363" cy="307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rgbClr val="005392"/>
                  </a:solidFill>
                  <a:sym typeface="Arial" panose="020B0604020202020204" pitchFamily="34" charset="0"/>
                </a:rPr>
                <a:t>1997</a:t>
              </a:r>
              <a:r>
                <a:rPr lang="zh-CN" altLang="en-US" sz="2000" b="1" dirty="0">
                  <a:solidFill>
                    <a:srgbClr val="005392"/>
                  </a:solidFill>
                  <a:sym typeface="Arial" panose="020B0604020202020204" pitchFamily="34" charset="0"/>
                </a:rPr>
                <a:t>年</a:t>
              </a:r>
              <a:endParaRPr lang="en-US" altLang="zh-CN" sz="2000" b="1" dirty="0">
                <a:solidFill>
                  <a:srgbClr val="005392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9657139" y="4237038"/>
              <a:ext cx="2002714" cy="386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公司成立</a:t>
              </a:r>
              <a:endPara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74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decel="74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decel="74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1" decel="74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" presetClass="entr" presetSubtype="1" decel="74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箭头3"/>
          <p:cNvSpPr/>
          <p:nvPr/>
        </p:nvSpPr>
        <p:spPr bwMode="gray">
          <a:xfrm flipV="1">
            <a:off x="2496185" y="4412615"/>
            <a:ext cx="1067435" cy="1062990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80884" tIns="40441" rIns="80884" bIns="40441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9" name="箭头2"/>
          <p:cNvSpPr/>
          <p:nvPr/>
        </p:nvSpPr>
        <p:spPr bwMode="gray">
          <a:xfrm rot="16200000">
            <a:off x="2783205" y="3194685"/>
            <a:ext cx="317500" cy="1293495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80884" tIns="40441" rIns="80884" bIns="40441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20" name="箭头1"/>
          <p:cNvSpPr/>
          <p:nvPr/>
        </p:nvSpPr>
        <p:spPr bwMode="gray">
          <a:xfrm>
            <a:off x="2496185" y="1372235"/>
            <a:ext cx="1067435" cy="1870710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80884" tIns="40441" rIns="80884" bIns="40441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21" name="文本1"/>
          <p:cNvSpPr>
            <a:spLocks noChangeArrowheads="1"/>
          </p:cNvSpPr>
          <p:nvPr/>
        </p:nvSpPr>
        <p:spPr bwMode="gray">
          <a:xfrm>
            <a:off x="4893945" y="1127760"/>
            <a:ext cx="5773420" cy="859790"/>
          </a:xfrm>
          <a:prstGeom prst="roundRect">
            <a:avLst>
              <a:gd name="adj" fmla="val 11505"/>
            </a:avLst>
          </a:prstGeom>
          <a:noFill/>
          <a:ln w="15875" cap="flat" cmpd="sng" algn="ctr">
            <a:solidFill>
              <a:schemeClr val="accent3"/>
            </a:solidFill>
            <a:prstDash val="solid"/>
          </a:ln>
          <a:effectLst/>
        </p:spPr>
        <p:txBody>
          <a:bodyPr lIns="80884" tIns="40441" rIns="80884" bIns="4044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制药机械研发部，项目技术部</a:t>
            </a:r>
            <a:endParaRPr lang="zh-CN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22" name="文本2" descr="7b0a20202020227461726765744d6f64756c65223a202270726f636573734f6e6c696e65466f6e7473220a7d0a"/>
          <p:cNvSpPr>
            <a:spLocks noChangeArrowheads="1"/>
          </p:cNvSpPr>
          <p:nvPr/>
        </p:nvSpPr>
        <p:spPr bwMode="gray">
          <a:xfrm>
            <a:off x="4893945" y="2277745"/>
            <a:ext cx="5773420" cy="815975"/>
          </a:xfrm>
          <a:prstGeom prst="roundRect">
            <a:avLst>
              <a:gd name="adj" fmla="val 11505"/>
            </a:avLst>
          </a:prstGeom>
          <a:noFill/>
          <a:ln w="15875" cap="flat" cmpd="sng" algn="ctr">
            <a:solidFill>
              <a:schemeClr val="accent1"/>
            </a:solidFill>
            <a:prstDash val="solid"/>
          </a:ln>
          <a:effectLst/>
        </p:spPr>
        <p:txBody>
          <a:bodyPr lIns="80884" tIns="40441" rIns="80884" bIns="4044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质检部、采购部、生产车间、精加工车间、装配车间、仓库等</a:t>
            </a:r>
            <a:endParaRPr lang="zh-CN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23" name="文本3"/>
          <p:cNvSpPr>
            <a:spLocks noChangeArrowheads="1"/>
          </p:cNvSpPr>
          <p:nvPr/>
        </p:nvSpPr>
        <p:spPr bwMode="ltGray">
          <a:xfrm>
            <a:off x="4893945" y="4650105"/>
            <a:ext cx="5773420" cy="825500"/>
          </a:xfrm>
          <a:prstGeom prst="roundRect">
            <a:avLst>
              <a:gd name="adj" fmla="val 11505"/>
            </a:avLst>
          </a:prstGeom>
          <a:noFill/>
          <a:ln w="15875" cap="flat" cmpd="sng" algn="ctr">
            <a:solidFill>
              <a:schemeClr val="accent5"/>
            </a:solidFill>
            <a:prstDash val="solid"/>
          </a:ln>
          <a:effectLst/>
        </p:spPr>
        <p:txBody>
          <a:bodyPr lIns="80884" tIns="40441" rIns="80884" bIns="4044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财务部、档案部、后勤部、人事部</a:t>
            </a:r>
            <a:endParaRPr lang="zh-CN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769745" y="3092450"/>
            <a:ext cx="1373505" cy="1434465"/>
            <a:chOff x="2193192" y="1899414"/>
            <a:chExt cx="2421375" cy="2421376"/>
          </a:xfrm>
          <a:effectLst/>
        </p:grpSpPr>
        <p:sp>
          <p:nvSpPr>
            <p:cNvPr id="25" name="椭圆 24"/>
            <p:cNvSpPr/>
            <p:nvPr/>
          </p:nvSpPr>
          <p:spPr>
            <a:xfrm>
              <a:off x="2193192" y="1899414"/>
              <a:ext cx="2421375" cy="2421376"/>
            </a:xfrm>
            <a:prstGeom prst="ellipse">
              <a:avLst/>
            </a:prstGeom>
            <a:solidFill>
              <a:schemeClr val="accent1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386802" y="2093026"/>
              <a:ext cx="2034160" cy="2034160"/>
            </a:xfrm>
            <a:prstGeom prst="ellipse">
              <a:avLst/>
            </a:prstGeom>
            <a:noFill/>
            <a:ln w="50800">
              <a:noFill/>
            </a:ln>
            <a:effectLst>
              <a:outerShdw blurRad="76200" dist="38100" dir="2700000" algn="tl" rotWithShape="0">
                <a:schemeClr val="accent1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780955" y="3516465"/>
            <a:ext cx="1233456" cy="913327"/>
            <a:chOff x="8931338" y="2437732"/>
            <a:chExt cx="1010769" cy="935231"/>
          </a:xfrm>
        </p:grpSpPr>
        <p:sp>
          <p:nvSpPr>
            <p:cNvPr id="28" name="文本框 37"/>
            <p:cNvSpPr txBox="1"/>
            <p:nvPr/>
          </p:nvSpPr>
          <p:spPr>
            <a:xfrm>
              <a:off x="8931338" y="2437732"/>
              <a:ext cx="1010653" cy="935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5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29" name="文本框 38"/>
            <p:cNvSpPr txBox="1"/>
            <p:nvPr/>
          </p:nvSpPr>
          <p:spPr>
            <a:xfrm>
              <a:off x="9003382" y="2565177"/>
              <a:ext cx="938725" cy="345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总经理</a:t>
              </a:r>
              <a:endParaRPr 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616325" y="1127760"/>
            <a:ext cx="1238250" cy="859790"/>
            <a:chOff x="3237545" y="4561747"/>
            <a:chExt cx="1146960" cy="1146960"/>
          </a:xfrm>
        </p:grpSpPr>
        <p:sp>
          <p:nvSpPr>
            <p:cNvPr id="31" name="圆角矩形 30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9039"/>
              </a:avLst>
            </a:prstGeom>
            <a:solidFill>
              <a:schemeClr val="accent3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3329042" y="4642031"/>
              <a:ext cx="976147" cy="986387"/>
            </a:xfrm>
            <a:prstGeom prst="roundRect">
              <a:avLst>
                <a:gd name="adj" fmla="val 9613"/>
              </a:avLst>
            </a:prstGeom>
            <a:noFill/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sp>
        <p:nvSpPr>
          <p:cNvPr id="33" name="Text Placeholder 4"/>
          <p:cNvSpPr txBox="1"/>
          <p:nvPr/>
        </p:nvSpPr>
        <p:spPr>
          <a:xfrm>
            <a:off x="3840480" y="1301750"/>
            <a:ext cx="894715" cy="4775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GB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研发中心</a:t>
            </a:r>
            <a:endParaRPr lang="zh-CN" altLang="en-GB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601085" y="2277745"/>
            <a:ext cx="1238250" cy="815340"/>
            <a:chOff x="3237545" y="4561747"/>
            <a:chExt cx="1146960" cy="1146960"/>
          </a:xfrm>
        </p:grpSpPr>
        <p:sp>
          <p:nvSpPr>
            <p:cNvPr id="35" name="圆角矩形 34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9039"/>
              </a:avLst>
            </a:prstGeom>
            <a:solidFill>
              <a:schemeClr val="accent1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3329042" y="4642031"/>
              <a:ext cx="976147" cy="986387"/>
            </a:xfrm>
            <a:prstGeom prst="roundRect">
              <a:avLst>
                <a:gd name="adj" fmla="val 9613"/>
              </a:avLst>
            </a:prstGeom>
            <a:noFill/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sp>
        <p:nvSpPr>
          <p:cNvPr id="37" name="Text Placeholder 4"/>
          <p:cNvSpPr txBox="1"/>
          <p:nvPr/>
        </p:nvSpPr>
        <p:spPr>
          <a:xfrm>
            <a:off x="3733800" y="2522855"/>
            <a:ext cx="1002030" cy="3721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GB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生产中心</a:t>
            </a:r>
            <a:endParaRPr lang="zh-CN" altLang="en-GB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3617595" y="4650105"/>
            <a:ext cx="1238250" cy="809625"/>
            <a:chOff x="3237545" y="4561747"/>
            <a:chExt cx="1146960" cy="1146960"/>
          </a:xfrm>
        </p:grpSpPr>
        <p:sp>
          <p:nvSpPr>
            <p:cNvPr id="39" name="圆角矩形 38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9039"/>
              </a:avLst>
            </a:prstGeom>
            <a:solidFill>
              <a:schemeClr val="accent5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3329042" y="4642031"/>
              <a:ext cx="976147" cy="986387"/>
            </a:xfrm>
            <a:prstGeom prst="roundRect">
              <a:avLst>
                <a:gd name="adj" fmla="val 9613"/>
              </a:avLst>
            </a:prstGeom>
            <a:noFill/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sp>
        <p:nvSpPr>
          <p:cNvPr id="41" name="Text Placeholder 4"/>
          <p:cNvSpPr txBox="1"/>
          <p:nvPr/>
        </p:nvSpPr>
        <p:spPr>
          <a:xfrm>
            <a:off x="3715385" y="4853940"/>
            <a:ext cx="1020445" cy="4235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GB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人事行政中心</a:t>
            </a:r>
            <a:endParaRPr lang="zh-CN" altLang="en-GB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424460" y="220234"/>
            <a:ext cx="5544407" cy="617980"/>
            <a:chOff x="551593" y="497013"/>
            <a:chExt cx="5544407" cy="617980"/>
          </a:xfrm>
        </p:grpSpPr>
        <p:sp>
          <p:nvSpPr>
            <p:cNvPr id="43" name="矩形 42"/>
            <p:cNvSpPr/>
            <p:nvPr/>
          </p:nvSpPr>
          <p:spPr>
            <a:xfrm>
              <a:off x="551593" y="497013"/>
              <a:ext cx="5544407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基本组织架构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cxnSp>
          <p:nvCxnSpPr>
            <p:cNvPr id="44" name="0 _4"/>
            <p:cNvCxnSpPr/>
            <p:nvPr/>
          </p:nvCxnSpPr>
          <p:spPr>
            <a:xfrm>
              <a:off x="715475" y="1114993"/>
              <a:ext cx="5119805" cy="0"/>
            </a:xfrm>
            <a:prstGeom prst="line">
              <a:avLst/>
            </a:prstGeom>
            <a:ln w="25400">
              <a:gradFill>
                <a:gsLst>
                  <a:gs pos="49000">
                    <a:srgbClr val="3B3838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3601720" y="3430905"/>
            <a:ext cx="1238250" cy="824865"/>
            <a:chOff x="3237545" y="4561747"/>
            <a:chExt cx="1146960" cy="1146960"/>
          </a:xfrm>
        </p:grpSpPr>
        <p:sp>
          <p:nvSpPr>
            <p:cNvPr id="3" name="圆角矩形 2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9039"/>
              </a:avLst>
            </a:prstGeom>
            <a:solidFill>
              <a:schemeClr val="accent5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3329042" y="4642031"/>
              <a:ext cx="976147" cy="986387"/>
            </a:xfrm>
            <a:prstGeom prst="roundRect">
              <a:avLst>
                <a:gd name="adj" fmla="val 9613"/>
              </a:avLst>
            </a:prstGeom>
            <a:noFill/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sp>
        <p:nvSpPr>
          <p:cNvPr id="5" name="箭头2"/>
          <p:cNvSpPr/>
          <p:nvPr/>
        </p:nvSpPr>
        <p:spPr bwMode="gray">
          <a:xfrm rot="16200000">
            <a:off x="2969260" y="2299970"/>
            <a:ext cx="317500" cy="979170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80884" tIns="40441" rIns="80884" bIns="40441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6" name="Text Placeholder 4"/>
          <p:cNvSpPr txBox="1"/>
          <p:nvPr/>
        </p:nvSpPr>
        <p:spPr>
          <a:xfrm>
            <a:off x="3715385" y="3683000"/>
            <a:ext cx="1019810" cy="3181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GB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营销中心</a:t>
            </a:r>
            <a:endParaRPr lang="zh-CN" altLang="en-GB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7" name="文本2"/>
          <p:cNvSpPr>
            <a:spLocks noChangeArrowheads="1"/>
          </p:cNvSpPr>
          <p:nvPr/>
        </p:nvSpPr>
        <p:spPr bwMode="gray">
          <a:xfrm>
            <a:off x="4893945" y="3431540"/>
            <a:ext cx="5774055" cy="894715"/>
          </a:xfrm>
          <a:prstGeom prst="roundRect">
            <a:avLst>
              <a:gd name="adj" fmla="val 11505"/>
            </a:avLst>
          </a:prstGeom>
          <a:noFill/>
          <a:ln w="15875" cap="flat" cmpd="sng" algn="ctr">
            <a:solidFill>
              <a:schemeClr val="accent1"/>
            </a:solidFill>
            <a:prstDash val="solid"/>
          </a:ln>
          <a:effectLst/>
        </p:spPr>
        <p:txBody>
          <a:bodyPr lIns="80884" tIns="40441" rIns="80884" bIns="4044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销售部，客户服务管理部、电气部、验证部</a:t>
            </a:r>
            <a:endParaRPr lang="zh-CN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33" grpId="0"/>
      <p:bldP spid="37" grpId="0"/>
      <p:bldP spid="41" grpId="0"/>
      <p:bldP spid="5" grpId="0" bldLvl="0" animBg="1"/>
      <p:bldP spid="6" grpId="0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925887" y="2413073"/>
            <a:ext cx="1057092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38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2</a:t>
            </a:r>
            <a:endParaRPr lang="zh-CN" altLang="en-US" sz="138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2" name="菱形 1"/>
          <p:cNvSpPr/>
          <p:nvPr/>
        </p:nvSpPr>
        <p:spPr>
          <a:xfrm>
            <a:off x="3199174" y="2199135"/>
            <a:ext cx="2643868" cy="2643868"/>
          </a:xfrm>
          <a:prstGeom prst="diamond">
            <a:avLst/>
          </a:prstGeom>
          <a:noFill/>
          <a:ln w="28575"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5302611" y="1371821"/>
            <a:ext cx="4298496" cy="4298496"/>
          </a:xfrm>
          <a:prstGeom prst="diamond">
            <a:avLst/>
          </a:prstGeom>
          <a:noFill/>
          <a:ln w="28575"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99687" y="2876239"/>
            <a:ext cx="3904343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产品介绍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96000" y="3429000"/>
            <a:ext cx="2711716" cy="3124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85677" y="3391508"/>
            <a:ext cx="14700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PART 02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3" grpId="0" animBg="1"/>
      <p:bldP spid="11" grpId="0"/>
      <p:bldP spid="12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 flipH="1">
            <a:off x="5191899" y="4067646"/>
            <a:ext cx="4667250" cy="2260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500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6" name="矩形 42"/>
          <p:cNvSpPr>
            <a:spLocks noChangeArrowheads="1"/>
          </p:cNvSpPr>
          <p:nvPr/>
        </p:nvSpPr>
        <p:spPr bwMode="auto">
          <a:xfrm>
            <a:off x="9980912" y="4067648"/>
            <a:ext cx="922867" cy="226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21912" tIns="60956" rIns="121912" bIns="6095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None/>
            </a:pPr>
            <a:endParaRPr lang="zh-CN" altLang="zh-CN" sz="2400" dirty="0">
              <a:solidFill>
                <a:srgbClr val="FFFFFF"/>
              </a:solidFill>
              <a:sym typeface="MS Reference Sans Serif" panose="020B0604030504040204" charset="0"/>
            </a:endParaRPr>
          </a:p>
        </p:txBody>
      </p:sp>
      <p:sp>
        <p:nvSpPr>
          <p:cNvPr id="8" name="矩形 46"/>
          <p:cNvSpPr>
            <a:spLocks noChangeAspect="1" noChangeArrowheads="1"/>
          </p:cNvSpPr>
          <p:nvPr/>
        </p:nvSpPr>
        <p:spPr bwMode="auto">
          <a:xfrm>
            <a:off x="1064303" y="4067648"/>
            <a:ext cx="4005409" cy="2260600"/>
          </a:xfrm>
          <a:prstGeom prst="rect">
            <a:avLst/>
          </a:prstGeom>
          <a:blipFill>
            <a:blip r:embed="rId1" cstate="screen"/>
            <a:stretch>
              <a:fillRect/>
            </a:stretch>
          </a:blipFill>
          <a:ln>
            <a:noFill/>
          </a:ln>
        </p:spPr>
        <p:txBody>
          <a:bodyPr lIns="121912" tIns="60956" rIns="121912" bIns="6095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None/>
            </a:pPr>
            <a:endParaRPr lang="zh-CN" altLang="zh-CN" sz="2400" dirty="0">
              <a:solidFill>
                <a:srgbClr val="FFFFFF"/>
              </a:solidFill>
              <a:sym typeface="MS Reference Sans Serif" panose="020B0604030504040204" charset="0"/>
            </a:endParaRPr>
          </a:p>
        </p:txBody>
      </p:sp>
      <p:sp>
        <p:nvSpPr>
          <p:cNvPr id="9" name="矩形 47"/>
          <p:cNvSpPr>
            <a:spLocks noChangeAspect="1" noChangeArrowheads="1"/>
          </p:cNvSpPr>
          <p:nvPr/>
        </p:nvSpPr>
        <p:spPr bwMode="auto">
          <a:xfrm>
            <a:off x="4034928" y="1715767"/>
            <a:ext cx="3386667" cy="2258483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>
            <a:noFill/>
          </a:ln>
        </p:spPr>
        <p:txBody>
          <a:bodyPr lIns="121912" tIns="60956" rIns="121912" bIns="6095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None/>
            </a:pPr>
            <a:endParaRPr lang="zh-CN" altLang="zh-CN" sz="2400" dirty="0">
              <a:solidFill>
                <a:srgbClr val="FFFFFF"/>
              </a:solidFill>
              <a:sym typeface="MS Reference Sans Serif" panose="020B0604030504040204" charset="0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1064303" y="1713648"/>
            <a:ext cx="2877228" cy="226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21912" tIns="60956" rIns="121912" bIns="6095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None/>
            </a:pPr>
            <a:endParaRPr lang="zh-CN" altLang="zh-CN" sz="2400" dirty="0">
              <a:solidFill>
                <a:srgbClr val="FF8607"/>
              </a:solidFill>
              <a:sym typeface="MS Reference Sans Serif" panose="020B0604030504040204" charset="0"/>
            </a:endParaRPr>
          </a:p>
        </p:txBody>
      </p:sp>
      <p:sp>
        <p:nvSpPr>
          <p:cNvPr id="11" name="矩形 59"/>
          <p:cNvSpPr>
            <a:spLocks noChangeAspect="1" noChangeArrowheads="1"/>
          </p:cNvSpPr>
          <p:nvPr/>
        </p:nvSpPr>
        <p:spPr bwMode="auto">
          <a:xfrm>
            <a:off x="7514995" y="1713648"/>
            <a:ext cx="3388783" cy="2260600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  <a:ln>
            <a:noFill/>
          </a:ln>
        </p:spPr>
        <p:txBody>
          <a:bodyPr lIns="121912" tIns="60956" rIns="121912" bIns="6095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None/>
            </a:pPr>
            <a:endParaRPr lang="zh-CN" altLang="zh-CN" sz="2400" dirty="0">
              <a:solidFill>
                <a:srgbClr val="FFFFFF"/>
              </a:solidFill>
              <a:sym typeface="MS Reference Sans Serif" panose="020B0604030504040204" charset="0"/>
            </a:endParaRPr>
          </a:p>
        </p:txBody>
      </p:sp>
      <p:sp>
        <p:nvSpPr>
          <p:cNvPr id="12" name="矩形 56"/>
          <p:cNvSpPr>
            <a:spLocks noChangeArrowheads="1"/>
          </p:cNvSpPr>
          <p:nvPr/>
        </p:nvSpPr>
        <p:spPr bwMode="auto">
          <a:xfrm>
            <a:off x="1187450" y="1802130"/>
            <a:ext cx="268160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 defTabSz="914400">
              <a:spcBef>
                <a:spcPct val="0"/>
              </a:spcBef>
              <a:buNone/>
            </a:pPr>
            <a:r>
              <a:rPr lang="zh-CN" altLang="en-US" dirty="0">
                <a:solidFill>
                  <a:prstClr val="white"/>
                </a:solidFill>
                <a:sym typeface="MS Reference Sans Serif" panose="020B0604030504040204" charset="0"/>
              </a:rPr>
              <a:t>制药设备行业</a:t>
            </a:r>
            <a:endParaRPr lang="zh-CN" altLang="en-US" dirty="0">
              <a:solidFill>
                <a:prstClr val="white"/>
              </a:solidFill>
              <a:sym typeface="MS Reference Sans Serif" panose="020B0604030504040204" charset="0"/>
            </a:endParaRPr>
          </a:p>
        </p:txBody>
      </p:sp>
      <p:sp>
        <p:nvSpPr>
          <p:cNvPr id="14" name="矩形 44"/>
          <p:cNvSpPr>
            <a:spLocks noChangeArrowheads="1"/>
          </p:cNvSpPr>
          <p:nvPr/>
        </p:nvSpPr>
        <p:spPr bwMode="auto">
          <a:xfrm>
            <a:off x="5322570" y="4067810"/>
            <a:ext cx="4279900" cy="67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MS Reference Sans Serif" panose="020B0604030504040204" charset="0"/>
              </a:rPr>
              <a:t>GMP/FDA/CFDA</a:t>
            </a:r>
            <a:endParaRPr lang="en-US" altLang="zh-CN" sz="3600" dirty="0">
              <a:solidFill>
                <a:schemeClr val="tx1">
                  <a:lumMod val="85000"/>
                  <a:lumOff val="15000"/>
                </a:schemeClr>
              </a:solidFill>
              <a:sym typeface="MS Reference Sans Serif" panose="020B0604030504040204" charset="0"/>
            </a:endParaRPr>
          </a:p>
        </p:txBody>
      </p:sp>
      <p:sp>
        <p:nvSpPr>
          <p:cNvPr id="15" name="矩形 45"/>
          <p:cNvSpPr>
            <a:spLocks noChangeArrowheads="1"/>
          </p:cNvSpPr>
          <p:nvPr/>
        </p:nvSpPr>
        <p:spPr bwMode="auto">
          <a:xfrm>
            <a:off x="5321719" y="4661059"/>
            <a:ext cx="4280712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MS Reference Sans Serif" panose="020B0604030504040204" charset="0"/>
              </a:rPr>
              <a:t>GMP，全称（GOOD MANUFACTURING PRACTICES），中文含义是“生产质量管理规范”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sym typeface="MS Reference Sans Serif" panose="020B0604030504040204" charset="0"/>
            </a:endParaRPr>
          </a:p>
          <a:p>
            <a:pPr defTabSz="914400">
              <a:spcBef>
                <a:spcPct val="0"/>
              </a:spcBef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MS Reference Sans Serif" panose="020B0604030504040204" charset="0"/>
              </a:rPr>
              <a:t>(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MS Reference Sans Serif" panose="020B0604030504040204" charset="0"/>
              </a:rPr>
              <a:t>药品生产质量管理规范）分别体现在：原料、人员、设施设备、生产过程、包装运输、质量控制等方面符合卫生和质量要求。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sym typeface="MS Reference Sans Serif" panose="020B0604030504040204" charset="0"/>
            </a:endParaRPr>
          </a:p>
          <a:p>
            <a:pPr defTabSz="914400"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MS Reference Sans Serif" panose="020B0604030504040204" charset="0"/>
              </a:rPr>
              <a:t>美国食品和药品监督管理局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sym typeface="MS Reference Sans Serif" panose="020B0604030504040204" charset="0"/>
            </a:endParaRPr>
          </a:p>
          <a:p>
            <a:pPr defTabSz="914400">
              <a:spcBef>
                <a:spcPct val="0"/>
              </a:spcBef>
              <a:buNone/>
            </a:pP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sym typeface="MS Reference Sans Serif" panose="020B0604030504040204" charset="0"/>
              </a:rPr>
              <a:t>中国食品药品监督管理总局。</a:t>
            </a:r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sym typeface="MS Reference Sans Serif" panose="020B0604030504040204" charset="0"/>
              </a:rPr>
              <a:t> </a:t>
            </a:r>
            <a:endParaRPr lang="zh-CN" altLang="en-US" sz="2000" dirty="0">
              <a:solidFill>
                <a:prstClr val="black">
                  <a:lumMod val="65000"/>
                  <a:lumOff val="35000"/>
                </a:prstClr>
              </a:solidFill>
              <a:sym typeface="MS Reference Sans Serif" panose="020B0604030504040204" charset="0"/>
            </a:endParaRPr>
          </a:p>
        </p:txBody>
      </p:sp>
      <p:sp>
        <p:nvSpPr>
          <p:cNvPr id="19" name="矩形 45"/>
          <p:cNvSpPr>
            <a:spLocks noChangeArrowheads="1"/>
          </p:cNvSpPr>
          <p:nvPr/>
        </p:nvSpPr>
        <p:spPr bwMode="auto">
          <a:xfrm>
            <a:off x="1114542" y="2361176"/>
            <a:ext cx="2754596" cy="110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buNone/>
            </a:pPr>
            <a:r>
              <a:rPr lang="en-US" altLang="zh-CN" sz="1600" dirty="0">
                <a:solidFill>
                  <a:schemeClr val="bg1"/>
                </a:solidFill>
                <a:sym typeface="MS Reference Sans Serif" panose="020B0604030504040204" charset="0"/>
              </a:rPr>
              <a:t>1</a:t>
            </a:r>
            <a:r>
              <a:rPr lang="zh-CN" altLang="en-US" sz="1600" dirty="0">
                <a:solidFill>
                  <a:schemeClr val="bg1"/>
                </a:solidFill>
                <a:sym typeface="MS Reference Sans Serif" panose="020B0604030504040204" charset="0"/>
              </a:rPr>
              <a:t>、制药行业特殊</a:t>
            </a:r>
            <a:endParaRPr lang="zh-CN" altLang="en-US" sz="1600" dirty="0">
              <a:solidFill>
                <a:schemeClr val="bg1"/>
              </a:solidFill>
              <a:sym typeface="MS Reference Sans Serif" panose="020B0604030504040204" charset="0"/>
            </a:endParaRPr>
          </a:p>
          <a:p>
            <a:pPr defTabSz="914400">
              <a:spcBef>
                <a:spcPct val="0"/>
              </a:spcBef>
              <a:buNone/>
            </a:pPr>
            <a:r>
              <a:rPr lang="en-US" altLang="zh-CN" sz="1600" dirty="0">
                <a:solidFill>
                  <a:schemeClr val="bg1"/>
                </a:solidFill>
                <a:sym typeface="MS Reference Sans Serif" panose="020B0604030504040204" charset="0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sym typeface="MS Reference Sans Serif" panose="020B0604030504040204" charset="0"/>
              </a:rPr>
              <a:t>、导致制药设备的特殊</a:t>
            </a:r>
            <a:endParaRPr lang="zh-CN" altLang="en-US" sz="1600" dirty="0">
              <a:solidFill>
                <a:schemeClr val="bg1"/>
              </a:solidFill>
              <a:sym typeface="MS Reference Sans Serif" panose="020B0604030504040204" charset="0"/>
            </a:endParaRPr>
          </a:p>
          <a:p>
            <a:pPr defTabSz="914400">
              <a:spcBef>
                <a:spcPct val="0"/>
              </a:spcBef>
              <a:buNone/>
            </a:pPr>
            <a:r>
              <a:rPr lang="en-US" altLang="zh-CN" sz="1600" dirty="0">
                <a:solidFill>
                  <a:schemeClr val="bg1"/>
                </a:solidFill>
                <a:sym typeface="MS Reference Sans Serif" panose="020B0604030504040204" charset="0"/>
              </a:rPr>
              <a:t>3</a:t>
            </a:r>
            <a:r>
              <a:rPr lang="zh-CN" altLang="en-US" sz="1600" dirty="0">
                <a:solidFill>
                  <a:schemeClr val="bg1"/>
                </a:solidFill>
                <a:sym typeface="MS Reference Sans Serif" panose="020B0604030504040204" charset="0"/>
              </a:rPr>
              <a:t>、其他相关行业 ，化工、食品等</a:t>
            </a:r>
            <a:endParaRPr lang="zh-CN" altLang="en-US" sz="1600" dirty="0">
              <a:solidFill>
                <a:schemeClr val="bg1"/>
              </a:solidFill>
              <a:sym typeface="MS Reference Sans Serif" panose="020B060403050404020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424460" y="220234"/>
            <a:ext cx="5544407" cy="617980"/>
            <a:chOff x="551593" y="497013"/>
            <a:chExt cx="5544407" cy="617980"/>
          </a:xfrm>
        </p:grpSpPr>
        <p:sp>
          <p:nvSpPr>
            <p:cNvPr id="18" name="矩形 17"/>
            <p:cNvSpPr/>
            <p:nvPr/>
          </p:nvSpPr>
          <p:spPr>
            <a:xfrm>
              <a:off x="551593" y="497013"/>
              <a:ext cx="5544407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行业简介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cxnSp>
          <p:nvCxnSpPr>
            <p:cNvPr id="20" name="0 _4"/>
            <p:cNvCxnSpPr/>
            <p:nvPr/>
          </p:nvCxnSpPr>
          <p:spPr>
            <a:xfrm>
              <a:off x="715475" y="1114993"/>
              <a:ext cx="5119805" cy="0"/>
            </a:xfrm>
            <a:prstGeom prst="line">
              <a:avLst/>
            </a:prstGeom>
            <a:ln w="25400">
              <a:gradFill>
                <a:gsLst>
                  <a:gs pos="49000">
                    <a:srgbClr val="3B3838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/>
      <p:bldP spid="14" grpId="0"/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/>
          <p:cNvSpPr/>
          <p:nvPr/>
        </p:nvSpPr>
        <p:spPr>
          <a:xfrm>
            <a:off x="1270301" y="2124282"/>
            <a:ext cx="2121921" cy="3264636"/>
          </a:xfrm>
          <a:prstGeom prst="roundRect">
            <a:avLst>
              <a:gd name="adj" fmla="val 777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6660">
              <a:defRPr/>
            </a:pPr>
            <a:endParaRPr lang="en-US" sz="319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3" name="Rounded Rectangle 9"/>
          <p:cNvSpPr/>
          <p:nvPr/>
        </p:nvSpPr>
        <p:spPr>
          <a:xfrm>
            <a:off x="1270301" y="2124282"/>
            <a:ext cx="2121921" cy="1679855"/>
          </a:xfrm>
          <a:prstGeom prst="roundRect">
            <a:avLst>
              <a:gd name="adj" fmla="val 7770"/>
            </a:avLst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6660">
              <a:defRPr/>
            </a:pPr>
            <a:endParaRPr lang="en-US" sz="319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grpSp>
        <p:nvGrpSpPr>
          <p:cNvPr id="4" name="Group 18"/>
          <p:cNvGrpSpPr/>
          <p:nvPr/>
        </p:nvGrpSpPr>
        <p:grpSpPr>
          <a:xfrm>
            <a:off x="1963618" y="2435054"/>
            <a:ext cx="735284" cy="643533"/>
            <a:chOff x="2556020" y="3523156"/>
            <a:chExt cx="366050" cy="320373"/>
          </a:xfrm>
          <a:solidFill>
            <a:sysClr val="window" lastClr="FFFFFF"/>
          </a:solidFill>
        </p:grpSpPr>
        <p:sp>
          <p:nvSpPr>
            <p:cNvPr id="5" name="AutoShape 101"/>
            <p:cNvSpPr/>
            <p:nvPr/>
          </p:nvSpPr>
          <p:spPr bwMode="auto">
            <a:xfrm>
              <a:off x="2556020" y="3523156"/>
              <a:ext cx="366050" cy="32037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8514"/>
                  </a:moveTo>
                  <a:cubicBezTo>
                    <a:pt x="20249" y="19365"/>
                    <a:pt x="19644" y="20057"/>
                    <a:pt x="18899" y="20057"/>
                  </a:cubicBezTo>
                  <a:lnTo>
                    <a:pt x="2699" y="20057"/>
                  </a:lnTo>
                  <a:cubicBezTo>
                    <a:pt x="1955" y="20057"/>
                    <a:pt x="1349" y="19365"/>
                    <a:pt x="1349" y="18514"/>
                  </a:cubicBezTo>
                  <a:lnTo>
                    <a:pt x="1349" y="13114"/>
                  </a:lnTo>
                  <a:lnTo>
                    <a:pt x="4050" y="1542"/>
                  </a:lnTo>
                  <a:lnTo>
                    <a:pt x="17549" y="1542"/>
                  </a:lnTo>
                  <a:lnTo>
                    <a:pt x="20249" y="13114"/>
                  </a:lnTo>
                  <a:cubicBezTo>
                    <a:pt x="20249" y="13114"/>
                    <a:pt x="20249" y="18514"/>
                    <a:pt x="20249" y="18514"/>
                  </a:cubicBezTo>
                  <a:close/>
                  <a:moveTo>
                    <a:pt x="21548" y="12693"/>
                  </a:moveTo>
                  <a:lnTo>
                    <a:pt x="18847" y="1117"/>
                  </a:lnTo>
                  <a:cubicBezTo>
                    <a:pt x="18683" y="460"/>
                    <a:pt x="18150" y="0"/>
                    <a:pt x="17549" y="0"/>
                  </a:cubicBezTo>
                  <a:lnTo>
                    <a:pt x="10800" y="0"/>
                  </a:lnTo>
                  <a:lnTo>
                    <a:pt x="4049" y="0"/>
                  </a:lnTo>
                  <a:cubicBezTo>
                    <a:pt x="3449" y="0"/>
                    <a:pt x="2916" y="460"/>
                    <a:pt x="2752" y="1117"/>
                  </a:cubicBezTo>
                  <a:lnTo>
                    <a:pt x="51" y="12693"/>
                  </a:lnTo>
                  <a:cubicBezTo>
                    <a:pt x="17" y="12835"/>
                    <a:pt x="0" y="12976"/>
                    <a:pt x="0" y="13114"/>
                  </a:cubicBezTo>
                  <a:lnTo>
                    <a:pt x="0" y="18514"/>
                  </a:lnTo>
                  <a:cubicBezTo>
                    <a:pt x="0" y="20218"/>
                    <a:pt x="1208" y="21600"/>
                    <a:pt x="2699" y="21600"/>
                  </a:cubicBezTo>
                  <a:lnTo>
                    <a:pt x="18899" y="21600"/>
                  </a:lnTo>
                  <a:cubicBezTo>
                    <a:pt x="20391" y="21600"/>
                    <a:pt x="21600" y="20218"/>
                    <a:pt x="21600" y="18514"/>
                  </a:cubicBezTo>
                  <a:lnTo>
                    <a:pt x="21600" y="13114"/>
                  </a:lnTo>
                  <a:cubicBezTo>
                    <a:pt x="21600" y="12976"/>
                    <a:pt x="21582" y="12835"/>
                    <a:pt x="21548" y="1269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687" tIns="50687" rIns="50687" bIns="50687" anchor="ctr"/>
            <a:lstStyle/>
            <a:p>
              <a:pPr defTabSz="607695">
                <a:defRPr/>
              </a:pPr>
              <a:endParaRPr lang="en-US" sz="399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sp>
          <p:nvSpPr>
            <p:cNvPr id="6" name="AutoShape 102"/>
            <p:cNvSpPr/>
            <p:nvPr/>
          </p:nvSpPr>
          <p:spPr bwMode="auto">
            <a:xfrm>
              <a:off x="2601700" y="3568835"/>
              <a:ext cx="279075" cy="205865"/>
            </a:xfrm>
            <a:custGeom>
              <a:avLst/>
              <a:gdLst>
                <a:gd name="T0" fmla="+- 0 10799 40"/>
                <a:gd name="T1" fmla="*/ T0 w 21519"/>
                <a:gd name="T2" fmla="*/ 10800 h 21600"/>
                <a:gd name="T3" fmla="+- 0 10799 40"/>
                <a:gd name="T4" fmla="*/ T3 w 21519"/>
                <a:gd name="T5" fmla="*/ 10800 h 21600"/>
                <a:gd name="T6" fmla="+- 0 10799 40"/>
                <a:gd name="T7" fmla="*/ T6 w 21519"/>
                <a:gd name="T8" fmla="*/ 10800 h 21600"/>
                <a:gd name="T9" fmla="+- 0 10799 40"/>
                <a:gd name="T10" fmla="*/ T9 w 21519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19" h="21600">
                  <a:moveTo>
                    <a:pt x="18070" y="14399"/>
                  </a:moveTo>
                  <a:lnTo>
                    <a:pt x="16603" y="14399"/>
                  </a:lnTo>
                  <a:cubicBezTo>
                    <a:pt x="15931" y="14399"/>
                    <a:pt x="15325" y="14907"/>
                    <a:pt x="15024" y="15725"/>
                  </a:cubicBezTo>
                  <a:lnTo>
                    <a:pt x="13746" y="19199"/>
                  </a:lnTo>
                  <a:lnTo>
                    <a:pt x="7773" y="19199"/>
                  </a:lnTo>
                  <a:lnTo>
                    <a:pt x="6495" y="15725"/>
                  </a:lnTo>
                  <a:cubicBezTo>
                    <a:pt x="6194" y="14907"/>
                    <a:pt x="5588" y="14399"/>
                    <a:pt x="4916" y="14399"/>
                  </a:cubicBezTo>
                  <a:lnTo>
                    <a:pt x="3449" y="14399"/>
                  </a:lnTo>
                  <a:lnTo>
                    <a:pt x="1343" y="14399"/>
                  </a:lnTo>
                  <a:lnTo>
                    <a:pt x="3924" y="1200"/>
                  </a:lnTo>
                  <a:lnTo>
                    <a:pt x="17595" y="1200"/>
                  </a:lnTo>
                  <a:lnTo>
                    <a:pt x="20176" y="14399"/>
                  </a:lnTo>
                  <a:cubicBezTo>
                    <a:pt x="20176" y="14399"/>
                    <a:pt x="18070" y="14399"/>
                    <a:pt x="18070" y="14399"/>
                  </a:cubicBezTo>
                  <a:close/>
                  <a:moveTo>
                    <a:pt x="17595" y="0"/>
                  </a:moveTo>
                  <a:lnTo>
                    <a:pt x="3924" y="0"/>
                  </a:lnTo>
                  <a:cubicBezTo>
                    <a:pt x="3524" y="0"/>
                    <a:pt x="3174" y="366"/>
                    <a:pt x="3071" y="891"/>
                  </a:cubicBezTo>
                  <a:lnTo>
                    <a:pt x="28" y="15291"/>
                  </a:lnTo>
                  <a:cubicBezTo>
                    <a:pt x="-40" y="15651"/>
                    <a:pt x="16" y="16035"/>
                    <a:pt x="183" y="16330"/>
                  </a:cubicBezTo>
                  <a:cubicBezTo>
                    <a:pt x="350" y="16625"/>
                    <a:pt x="609" y="16799"/>
                    <a:pt x="883" y="16799"/>
                  </a:cubicBezTo>
                  <a:lnTo>
                    <a:pt x="3449" y="16799"/>
                  </a:lnTo>
                  <a:lnTo>
                    <a:pt x="4456" y="16799"/>
                  </a:lnTo>
                  <a:lnTo>
                    <a:pt x="4916" y="16799"/>
                  </a:lnTo>
                  <a:lnTo>
                    <a:pt x="6194" y="20274"/>
                  </a:lnTo>
                  <a:cubicBezTo>
                    <a:pt x="6493" y="21086"/>
                    <a:pt x="7104" y="21599"/>
                    <a:pt x="7773" y="21599"/>
                  </a:cubicBezTo>
                  <a:lnTo>
                    <a:pt x="13746" y="21599"/>
                  </a:lnTo>
                  <a:cubicBezTo>
                    <a:pt x="14415" y="21599"/>
                    <a:pt x="15026" y="21086"/>
                    <a:pt x="15325" y="20274"/>
                  </a:cubicBezTo>
                  <a:lnTo>
                    <a:pt x="16603" y="16799"/>
                  </a:lnTo>
                  <a:lnTo>
                    <a:pt x="17063" y="16799"/>
                  </a:lnTo>
                  <a:lnTo>
                    <a:pt x="18070" y="16799"/>
                  </a:lnTo>
                  <a:lnTo>
                    <a:pt x="20636" y="16799"/>
                  </a:lnTo>
                  <a:cubicBezTo>
                    <a:pt x="20910" y="16799"/>
                    <a:pt x="21169" y="16625"/>
                    <a:pt x="21336" y="16330"/>
                  </a:cubicBezTo>
                  <a:cubicBezTo>
                    <a:pt x="21503" y="16035"/>
                    <a:pt x="21560" y="15651"/>
                    <a:pt x="21490" y="15291"/>
                  </a:cubicBezTo>
                  <a:lnTo>
                    <a:pt x="18448" y="891"/>
                  </a:lnTo>
                  <a:cubicBezTo>
                    <a:pt x="18345" y="366"/>
                    <a:pt x="17995" y="0"/>
                    <a:pt x="1759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687" tIns="50687" rIns="50687" bIns="50687" anchor="ctr"/>
            <a:lstStyle/>
            <a:p>
              <a:pPr defTabSz="607695">
                <a:defRPr/>
              </a:pPr>
              <a:endParaRPr lang="en-US" sz="399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sp>
        <p:nvSpPr>
          <p:cNvPr id="7" name="Rounded Rectangle 3"/>
          <p:cNvSpPr/>
          <p:nvPr/>
        </p:nvSpPr>
        <p:spPr>
          <a:xfrm>
            <a:off x="3745873" y="2124282"/>
            <a:ext cx="2121921" cy="3264636"/>
          </a:xfrm>
          <a:prstGeom prst="roundRect">
            <a:avLst>
              <a:gd name="adj" fmla="val 777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6660">
              <a:defRPr/>
            </a:pPr>
            <a:endParaRPr lang="en-US" sz="319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8" name="Rounded Rectangle 10"/>
          <p:cNvSpPr/>
          <p:nvPr/>
        </p:nvSpPr>
        <p:spPr>
          <a:xfrm>
            <a:off x="3745873" y="2124282"/>
            <a:ext cx="2121921" cy="1679855"/>
          </a:xfrm>
          <a:prstGeom prst="roundRect">
            <a:avLst>
              <a:gd name="adj" fmla="val 7770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6660">
              <a:defRPr/>
            </a:pPr>
            <a:endParaRPr lang="en-US" sz="319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9" name="AutoShape 100"/>
          <p:cNvSpPr/>
          <p:nvPr/>
        </p:nvSpPr>
        <p:spPr bwMode="auto">
          <a:xfrm>
            <a:off x="4494100" y="2415413"/>
            <a:ext cx="643536" cy="7365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057" y="6750"/>
                </a:moveTo>
                <a:lnTo>
                  <a:pt x="1542" y="6750"/>
                </a:lnTo>
                <a:lnTo>
                  <a:pt x="1542" y="4725"/>
                </a:lnTo>
                <a:lnTo>
                  <a:pt x="20057" y="4725"/>
                </a:lnTo>
                <a:cubicBezTo>
                  <a:pt x="20057" y="4725"/>
                  <a:pt x="20057" y="6750"/>
                  <a:pt x="20057" y="6750"/>
                </a:cubicBezTo>
                <a:close/>
                <a:moveTo>
                  <a:pt x="17485" y="10124"/>
                </a:moveTo>
                <a:lnTo>
                  <a:pt x="4113" y="10124"/>
                </a:lnTo>
                <a:lnTo>
                  <a:pt x="3857" y="8100"/>
                </a:lnTo>
                <a:lnTo>
                  <a:pt x="17742" y="8100"/>
                </a:lnTo>
                <a:cubicBezTo>
                  <a:pt x="17742" y="8100"/>
                  <a:pt x="17485" y="10124"/>
                  <a:pt x="17485" y="10124"/>
                </a:cubicBezTo>
                <a:close/>
                <a:moveTo>
                  <a:pt x="16542" y="17549"/>
                </a:moveTo>
                <a:lnTo>
                  <a:pt x="5057" y="17549"/>
                </a:lnTo>
                <a:lnTo>
                  <a:pt x="4199" y="10800"/>
                </a:lnTo>
                <a:lnTo>
                  <a:pt x="17399" y="10800"/>
                </a:lnTo>
                <a:cubicBezTo>
                  <a:pt x="17399" y="10800"/>
                  <a:pt x="16542" y="17549"/>
                  <a:pt x="16542" y="17549"/>
                </a:cubicBezTo>
                <a:close/>
                <a:moveTo>
                  <a:pt x="5400" y="20249"/>
                </a:moveTo>
                <a:lnTo>
                  <a:pt x="5142" y="18225"/>
                </a:lnTo>
                <a:lnTo>
                  <a:pt x="16456" y="18225"/>
                </a:lnTo>
                <a:lnTo>
                  <a:pt x="16200" y="20249"/>
                </a:lnTo>
                <a:cubicBezTo>
                  <a:pt x="16200" y="20249"/>
                  <a:pt x="5400" y="20249"/>
                  <a:pt x="5400" y="20249"/>
                </a:cubicBezTo>
                <a:close/>
                <a:moveTo>
                  <a:pt x="3857" y="1350"/>
                </a:moveTo>
                <a:lnTo>
                  <a:pt x="17742" y="1350"/>
                </a:lnTo>
                <a:lnTo>
                  <a:pt x="18514" y="3375"/>
                </a:lnTo>
                <a:lnTo>
                  <a:pt x="3085" y="3375"/>
                </a:lnTo>
                <a:cubicBezTo>
                  <a:pt x="3085" y="3375"/>
                  <a:pt x="3857" y="1350"/>
                  <a:pt x="3857" y="1350"/>
                </a:cubicBezTo>
                <a:close/>
                <a:moveTo>
                  <a:pt x="20143" y="3389"/>
                </a:moveTo>
                <a:lnTo>
                  <a:pt x="19205" y="922"/>
                </a:lnTo>
                <a:cubicBezTo>
                  <a:pt x="18996" y="371"/>
                  <a:pt x="18407" y="0"/>
                  <a:pt x="17742" y="0"/>
                </a:cubicBezTo>
                <a:lnTo>
                  <a:pt x="3857" y="0"/>
                </a:lnTo>
                <a:cubicBezTo>
                  <a:pt x="3192" y="0"/>
                  <a:pt x="2603" y="371"/>
                  <a:pt x="2393" y="922"/>
                </a:cubicBezTo>
                <a:lnTo>
                  <a:pt x="1448" y="3391"/>
                </a:lnTo>
                <a:cubicBezTo>
                  <a:pt x="643" y="3436"/>
                  <a:pt x="0" y="4008"/>
                  <a:pt x="0" y="4725"/>
                </a:cubicBezTo>
                <a:lnTo>
                  <a:pt x="0" y="6750"/>
                </a:lnTo>
                <a:cubicBezTo>
                  <a:pt x="0" y="7495"/>
                  <a:pt x="690" y="8100"/>
                  <a:pt x="1542" y="8100"/>
                </a:cubicBezTo>
                <a:lnTo>
                  <a:pt x="2340" y="8100"/>
                </a:lnTo>
                <a:cubicBezTo>
                  <a:pt x="2340" y="8150"/>
                  <a:pt x="2317" y="8198"/>
                  <a:pt x="2323" y="8249"/>
                </a:cubicBezTo>
                <a:lnTo>
                  <a:pt x="3866" y="20398"/>
                </a:lnTo>
                <a:cubicBezTo>
                  <a:pt x="3953" y="21082"/>
                  <a:pt x="4614" y="21599"/>
                  <a:pt x="5400" y="21599"/>
                </a:cubicBezTo>
                <a:lnTo>
                  <a:pt x="16200" y="21599"/>
                </a:lnTo>
                <a:cubicBezTo>
                  <a:pt x="16986" y="21599"/>
                  <a:pt x="17646" y="21082"/>
                  <a:pt x="17732" y="20398"/>
                </a:cubicBezTo>
                <a:lnTo>
                  <a:pt x="19275" y="8249"/>
                </a:lnTo>
                <a:cubicBezTo>
                  <a:pt x="19282" y="8198"/>
                  <a:pt x="19258" y="8150"/>
                  <a:pt x="19258" y="8100"/>
                </a:cubicBezTo>
                <a:lnTo>
                  <a:pt x="20057" y="8100"/>
                </a:lnTo>
                <a:cubicBezTo>
                  <a:pt x="20908" y="8100"/>
                  <a:pt x="21600" y="7495"/>
                  <a:pt x="21600" y="6750"/>
                </a:cubicBezTo>
                <a:lnTo>
                  <a:pt x="21600" y="4725"/>
                </a:lnTo>
                <a:cubicBezTo>
                  <a:pt x="21600" y="4006"/>
                  <a:pt x="20952" y="3431"/>
                  <a:pt x="20143" y="3389"/>
                </a:cubicBezTo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687" tIns="50687" rIns="50687" bIns="50687" anchor="ctr"/>
          <a:lstStyle/>
          <a:p>
            <a:pPr defTabSz="607695">
              <a:defRPr/>
            </a:pPr>
            <a:endParaRPr lang="en-US" sz="399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0" name="Rounded Rectangle 4"/>
          <p:cNvSpPr/>
          <p:nvPr/>
        </p:nvSpPr>
        <p:spPr>
          <a:xfrm>
            <a:off x="6221449" y="2124282"/>
            <a:ext cx="2121921" cy="3264636"/>
          </a:xfrm>
          <a:prstGeom prst="roundRect">
            <a:avLst>
              <a:gd name="adj" fmla="val 777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6660">
              <a:defRPr/>
            </a:pPr>
            <a:endParaRPr lang="en-US" sz="319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1" name="Rounded Rectangle 11"/>
          <p:cNvSpPr/>
          <p:nvPr/>
        </p:nvSpPr>
        <p:spPr>
          <a:xfrm>
            <a:off x="6221449" y="2124282"/>
            <a:ext cx="2121921" cy="1679855"/>
          </a:xfrm>
          <a:prstGeom prst="roundRect">
            <a:avLst>
              <a:gd name="adj" fmla="val 7770"/>
            </a:avLst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6660">
              <a:defRPr/>
            </a:pPr>
            <a:endParaRPr lang="en-US" sz="319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2" name="Freeform 15"/>
          <p:cNvSpPr>
            <a:spLocks noEditPoints="1"/>
          </p:cNvSpPr>
          <p:nvPr/>
        </p:nvSpPr>
        <p:spPr bwMode="auto">
          <a:xfrm>
            <a:off x="6903778" y="2389521"/>
            <a:ext cx="757263" cy="756392"/>
          </a:xfrm>
          <a:custGeom>
            <a:avLst/>
            <a:gdLst>
              <a:gd name="T0" fmla="*/ 183 w 371"/>
              <a:gd name="T1" fmla="*/ 1 h 370"/>
              <a:gd name="T2" fmla="*/ 2 w 371"/>
              <a:gd name="T3" fmla="*/ 187 h 370"/>
              <a:gd name="T4" fmla="*/ 188 w 371"/>
              <a:gd name="T5" fmla="*/ 369 h 370"/>
              <a:gd name="T6" fmla="*/ 370 w 371"/>
              <a:gd name="T7" fmla="*/ 182 h 370"/>
              <a:gd name="T8" fmla="*/ 183 w 371"/>
              <a:gd name="T9" fmla="*/ 1 h 370"/>
              <a:gd name="T10" fmla="*/ 184 w 371"/>
              <a:gd name="T11" fmla="*/ 25 h 370"/>
              <a:gd name="T12" fmla="*/ 260 w 371"/>
              <a:gd name="T13" fmla="*/ 43 h 370"/>
              <a:gd name="T14" fmla="*/ 235 w 371"/>
              <a:gd name="T15" fmla="*/ 84 h 370"/>
              <a:gd name="T16" fmla="*/ 186 w 371"/>
              <a:gd name="T17" fmla="*/ 73 h 370"/>
              <a:gd name="T18" fmla="*/ 137 w 371"/>
              <a:gd name="T19" fmla="*/ 84 h 370"/>
              <a:gd name="T20" fmla="*/ 112 w 371"/>
              <a:gd name="T21" fmla="*/ 43 h 370"/>
              <a:gd name="T22" fmla="*/ 184 w 371"/>
              <a:gd name="T23" fmla="*/ 25 h 370"/>
              <a:gd name="T24" fmla="*/ 85 w 371"/>
              <a:gd name="T25" fmla="*/ 234 h 370"/>
              <a:gd name="T26" fmla="*/ 44 w 371"/>
              <a:gd name="T27" fmla="*/ 259 h 370"/>
              <a:gd name="T28" fmla="*/ 26 w 371"/>
              <a:gd name="T29" fmla="*/ 187 h 370"/>
              <a:gd name="T30" fmla="*/ 44 w 371"/>
              <a:gd name="T31" fmla="*/ 111 h 370"/>
              <a:gd name="T32" fmla="*/ 85 w 371"/>
              <a:gd name="T33" fmla="*/ 136 h 370"/>
              <a:gd name="T34" fmla="*/ 74 w 371"/>
              <a:gd name="T35" fmla="*/ 185 h 370"/>
              <a:gd name="T36" fmla="*/ 85 w 371"/>
              <a:gd name="T37" fmla="*/ 234 h 370"/>
              <a:gd name="T38" fmla="*/ 188 w 371"/>
              <a:gd name="T39" fmla="*/ 345 h 370"/>
              <a:gd name="T40" fmla="*/ 112 w 371"/>
              <a:gd name="T41" fmla="*/ 327 h 370"/>
              <a:gd name="T42" fmla="*/ 137 w 371"/>
              <a:gd name="T43" fmla="*/ 286 h 370"/>
              <a:gd name="T44" fmla="*/ 186 w 371"/>
              <a:gd name="T45" fmla="*/ 297 h 370"/>
              <a:gd name="T46" fmla="*/ 235 w 371"/>
              <a:gd name="T47" fmla="*/ 286 h 370"/>
              <a:gd name="T48" fmla="*/ 260 w 371"/>
              <a:gd name="T49" fmla="*/ 327 h 370"/>
              <a:gd name="T50" fmla="*/ 188 w 371"/>
              <a:gd name="T51" fmla="*/ 345 h 370"/>
              <a:gd name="T52" fmla="*/ 186 w 371"/>
              <a:gd name="T53" fmla="*/ 273 h 370"/>
              <a:gd name="T54" fmla="*/ 98 w 371"/>
              <a:gd name="T55" fmla="*/ 185 h 370"/>
              <a:gd name="T56" fmla="*/ 186 w 371"/>
              <a:gd name="T57" fmla="*/ 97 h 370"/>
              <a:gd name="T58" fmla="*/ 274 w 371"/>
              <a:gd name="T59" fmla="*/ 185 h 370"/>
              <a:gd name="T60" fmla="*/ 186 w 371"/>
              <a:gd name="T61" fmla="*/ 273 h 370"/>
              <a:gd name="T62" fmla="*/ 286 w 371"/>
              <a:gd name="T63" fmla="*/ 234 h 370"/>
              <a:gd name="T64" fmla="*/ 298 w 371"/>
              <a:gd name="T65" fmla="*/ 185 h 370"/>
              <a:gd name="T66" fmla="*/ 286 w 371"/>
              <a:gd name="T67" fmla="*/ 136 h 370"/>
              <a:gd name="T68" fmla="*/ 328 w 371"/>
              <a:gd name="T69" fmla="*/ 111 h 370"/>
              <a:gd name="T70" fmla="*/ 346 w 371"/>
              <a:gd name="T71" fmla="*/ 183 h 370"/>
              <a:gd name="T72" fmla="*/ 328 w 371"/>
              <a:gd name="T73" fmla="*/ 259 h 370"/>
              <a:gd name="T74" fmla="*/ 286 w 371"/>
              <a:gd name="T75" fmla="*/ 234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1" h="370">
                <a:moveTo>
                  <a:pt x="183" y="1"/>
                </a:moveTo>
                <a:cubicBezTo>
                  <a:pt x="82" y="2"/>
                  <a:pt x="0" y="86"/>
                  <a:pt x="2" y="187"/>
                </a:cubicBezTo>
                <a:cubicBezTo>
                  <a:pt x="3" y="289"/>
                  <a:pt x="87" y="370"/>
                  <a:pt x="188" y="369"/>
                </a:cubicBezTo>
                <a:cubicBezTo>
                  <a:pt x="290" y="368"/>
                  <a:pt x="371" y="284"/>
                  <a:pt x="370" y="182"/>
                </a:cubicBezTo>
                <a:cubicBezTo>
                  <a:pt x="368" y="81"/>
                  <a:pt x="285" y="0"/>
                  <a:pt x="183" y="1"/>
                </a:cubicBezTo>
                <a:close/>
                <a:moveTo>
                  <a:pt x="184" y="25"/>
                </a:moveTo>
                <a:cubicBezTo>
                  <a:pt x="211" y="25"/>
                  <a:pt x="237" y="31"/>
                  <a:pt x="260" y="43"/>
                </a:cubicBezTo>
                <a:cubicBezTo>
                  <a:pt x="235" y="84"/>
                  <a:pt x="235" y="84"/>
                  <a:pt x="235" y="84"/>
                </a:cubicBezTo>
                <a:cubicBezTo>
                  <a:pt x="220" y="77"/>
                  <a:pt x="203" y="73"/>
                  <a:pt x="186" y="73"/>
                </a:cubicBezTo>
                <a:cubicBezTo>
                  <a:pt x="168" y="73"/>
                  <a:pt x="151" y="77"/>
                  <a:pt x="137" y="84"/>
                </a:cubicBezTo>
                <a:cubicBezTo>
                  <a:pt x="112" y="43"/>
                  <a:pt x="112" y="43"/>
                  <a:pt x="112" y="43"/>
                </a:cubicBezTo>
                <a:cubicBezTo>
                  <a:pt x="133" y="32"/>
                  <a:pt x="158" y="25"/>
                  <a:pt x="184" y="25"/>
                </a:cubicBezTo>
                <a:close/>
                <a:moveTo>
                  <a:pt x="85" y="234"/>
                </a:moveTo>
                <a:cubicBezTo>
                  <a:pt x="44" y="259"/>
                  <a:pt x="44" y="259"/>
                  <a:pt x="44" y="259"/>
                </a:cubicBezTo>
                <a:cubicBezTo>
                  <a:pt x="33" y="237"/>
                  <a:pt x="26" y="213"/>
                  <a:pt x="26" y="187"/>
                </a:cubicBezTo>
                <a:cubicBezTo>
                  <a:pt x="25" y="160"/>
                  <a:pt x="32" y="134"/>
                  <a:pt x="44" y="111"/>
                </a:cubicBezTo>
                <a:cubicBezTo>
                  <a:pt x="85" y="136"/>
                  <a:pt x="85" y="136"/>
                  <a:pt x="85" y="136"/>
                </a:cubicBezTo>
                <a:cubicBezTo>
                  <a:pt x="78" y="151"/>
                  <a:pt x="74" y="167"/>
                  <a:pt x="74" y="185"/>
                </a:cubicBezTo>
                <a:cubicBezTo>
                  <a:pt x="74" y="203"/>
                  <a:pt x="78" y="219"/>
                  <a:pt x="85" y="234"/>
                </a:cubicBezTo>
                <a:close/>
                <a:moveTo>
                  <a:pt x="188" y="345"/>
                </a:moveTo>
                <a:cubicBezTo>
                  <a:pt x="161" y="345"/>
                  <a:pt x="135" y="339"/>
                  <a:pt x="112" y="327"/>
                </a:cubicBezTo>
                <a:cubicBezTo>
                  <a:pt x="137" y="286"/>
                  <a:pt x="137" y="286"/>
                  <a:pt x="137" y="286"/>
                </a:cubicBezTo>
                <a:cubicBezTo>
                  <a:pt x="151" y="293"/>
                  <a:pt x="168" y="297"/>
                  <a:pt x="186" y="297"/>
                </a:cubicBezTo>
                <a:cubicBezTo>
                  <a:pt x="203" y="297"/>
                  <a:pt x="220" y="293"/>
                  <a:pt x="235" y="286"/>
                </a:cubicBezTo>
                <a:cubicBezTo>
                  <a:pt x="260" y="327"/>
                  <a:pt x="260" y="327"/>
                  <a:pt x="260" y="327"/>
                </a:cubicBezTo>
                <a:cubicBezTo>
                  <a:pt x="238" y="338"/>
                  <a:pt x="214" y="345"/>
                  <a:pt x="188" y="345"/>
                </a:cubicBezTo>
                <a:close/>
                <a:moveTo>
                  <a:pt x="186" y="273"/>
                </a:moveTo>
                <a:cubicBezTo>
                  <a:pt x="137" y="273"/>
                  <a:pt x="98" y="233"/>
                  <a:pt x="98" y="185"/>
                </a:cubicBezTo>
                <a:cubicBezTo>
                  <a:pt x="98" y="136"/>
                  <a:pt x="137" y="97"/>
                  <a:pt x="186" y="97"/>
                </a:cubicBezTo>
                <a:cubicBezTo>
                  <a:pt x="234" y="97"/>
                  <a:pt x="274" y="136"/>
                  <a:pt x="274" y="185"/>
                </a:cubicBezTo>
                <a:cubicBezTo>
                  <a:pt x="274" y="233"/>
                  <a:pt x="234" y="273"/>
                  <a:pt x="186" y="273"/>
                </a:cubicBezTo>
                <a:close/>
                <a:moveTo>
                  <a:pt x="286" y="234"/>
                </a:moveTo>
                <a:cubicBezTo>
                  <a:pt x="294" y="219"/>
                  <a:pt x="298" y="203"/>
                  <a:pt x="298" y="185"/>
                </a:cubicBezTo>
                <a:cubicBezTo>
                  <a:pt x="298" y="167"/>
                  <a:pt x="294" y="151"/>
                  <a:pt x="286" y="136"/>
                </a:cubicBezTo>
                <a:cubicBezTo>
                  <a:pt x="328" y="111"/>
                  <a:pt x="328" y="111"/>
                  <a:pt x="328" y="111"/>
                </a:cubicBezTo>
                <a:cubicBezTo>
                  <a:pt x="339" y="133"/>
                  <a:pt x="345" y="157"/>
                  <a:pt x="346" y="183"/>
                </a:cubicBezTo>
                <a:cubicBezTo>
                  <a:pt x="346" y="210"/>
                  <a:pt x="340" y="236"/>
                  <a:pt x="328" y="259"/>
                </a:cubicBezTo>
                <a:lnTo>
                  <a:pt x="286" y="234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121645" tIns="60823" rIns="121645" bIns="60823" numCol="1" anchor="t" anchorCtr="0" compatLnSpc="1"/>
          <a:lstStyle/>
          <a:p>
            <a:pPr defTabSz="1216660">
              <a:defRPr/>
            </a:pPr>
            <a:endParaRPr lang="en-US" sz="319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3" name="Rounded Rectangle 5"/>
          <p:cNvSpPr/>
          <p:nvPr/>
        </p:nvSpPr>
        <p:spPr>
          <a:xfrm>
            <a:off x="8697022" y="2124282"/>
            <a:ext cx="2121921" cy="3264636"/>
          </a:xfrm>
          <a:prstGeom prst="roundRect">
            <a:avLst>
              <a:gd name="adj" fmla="val 777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6660">
              <a:defRPr/>
            </a:pPr>
            <a:endParaRPr lang="en-US" sz="319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4" name="Rounded Rectangle 12"/>
          <p:cNvSpPr/>
          <p:nvPr/>
        </p:nvSpPr>
        <p:spPr>
          <a:xfrm>
            <a:off x="8697022" y="2124282"/>
            <a:ext cx="2121921" cy="1679855"/>
          </a:xfrm>
          <a:prstGeom prst="roundRect">
            <a:avLst>
              <a:gd name="adj" fmla="val 7770"/>
            </a:avLst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6660">
              <a:defRPr/>
            </a:pPr>
            <a:endParaRPr lang="en-US" sz="319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15" name="Freeform 21"/>
          <p:cNvSpPr>
            <a:spLocks noEditPoints="1"/>
          </p:cNvSpPr>
          <p:nvPr/>
        </p:nvSpPr>
        <p:spPr bwMode="auto">
          <a:xfrm>
            <a:off x="9326035" y="2363081"/>
            <a:ext cx="863896" cy="866625"/>
          </a:xfrm>
          <a:custGeom>
            <a:avLst/>
            <a:gdLst>
              <a:gd name="T0" fmla="*/ 390 w 403"/>
              <a:gd name="T1" fmla="*/ 150 h 404"/>
              <a:gd name="T2" fmla="*/ 241 w 403"/>
              <a:gd name="T3" fmla="*/ 110 h 404"/>
              <a:gd name="T4" fmla="*/ 215 w 403"/>
              <a:gd name="T5" fmla="*/ 13 h 404"/>
              <a:gd name="T6" fmla="*/ 195 w 403"/>
              <a:gd name="T7" fmla="*/ 2 h 404"/>
              <a:gd name="T8" fmla="*/ 14 w 403"/>
              <a:gd name="T9" fmla="*/ 51 h 404"/>
              <a:gd name="T10" fmla="*/ 2 w 403"/>
              <a:gd name="T11" fmla="*/ 70 h 404"/>
              <a:gd name="T12" fmla="*/ 67 w 403"/>
              <a:gd name="T13" fmla="*/ 311 h 404"/>
              <a:gd name="T14" fmla="*/ 86 w 403"/>
              <a:gd name="T15" fmla="*/ 322 h 404"/>
              <a:gd name="T16" fmla="*/ 159 w 403"/>
              <a:gd name="T17" fmla="*/ 302 h 404"/>
              <a:gd name="T18" fmla="*/ 149 w 403"/>
              <a:gd name="T19" fmla="*/ 339 h 404"/>
              <a:gd name="T20" fmla="*/ 160 w 403"/>
              <a:gd name="T21" fmla="*/ 358 h 404"/>
              <a:gd name="T22" fmla="*/ 322 w 403"/>
              <a:gd name="T23" fmla="*/ 401 h 404"/>
              <a:gd name="T24" fmla="*/ 342 w 403"/>
              <a:gd name="T25" fmla="*/ 391 h 404"/>
              <a:gd name="T26" fmla="*/ 401 w 403"/>
              <a:gd name="T27" fmla="*/ 169 h 404"/>
              <a:gd name="T28" fmla="*/ 390 w 403"/>
              <a:gd name="T29" fmla="*/ 150 h 404"/>
              <a:gd name="T30" fmla="*/ 34 w 403"/>
              <a:gd name="T31" fmla="*/ 75 h 404"/>
              <a:gd name="T32" fmla="*/ 191 w 403"/>
              <a:gd name="T33" fmla="*/ 33 h 404"/>
              <a:gd name="T34" fmla="*/ 249 w 403"/>
              <a:gd name="T35" fmla="*/ 249 h 404"/>
              <a:gd name="T36" fmla="*/ 92 w 403"/>
              <a:gd name="T37" fmla="*/ 291 h 404"/>
              <a:gd name="T38" fmla="*/ 34 w 403"/>
              <a:gd name="T39" fmla="*/ 75 h 404"/>
              <a:gd name="T40" fmla="*/ 315 w 403"/>
              <a:gd name="T41" fmla="*/ 371 h 404"/>
              <a:gd name="T42" fmla="*/ 179 w 403"/>
              <a:gd name="T43" fmla="*/ 334 h 404"/>
              <a:gd name="T44" fmla="*/ 190 w 403"/>
              <a:gd name="T45" fmla="*/ 294 h 404"/>
              <a:gd name="T46" fmla="*/ 268 w 403"/>
              <a:gd name="T47" fmla="*/ 273 h 404"/>
              <a:gd name="T48" fmla="*/ 279 w 403"/>
              <a:gd name="T49" fmla="*/ 254 h 404"/>
              <a:gd name="T50" fmla="*/ 249 w 403"/>
              <a:gd name="T51" fmla="*/ 142 h 404"/>
              <a:gd name="T52" fmla="*/ 368 w 403"/>
              <a:gd name="T53" fmla="*/ 174 h 404"/>
              <a:gd name="T54" fmla="*/ 315 w 403"/>
              <a:gd name="T55" fmla="*/ 371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3" h="404">
                <a:moveTo>
                  <a:pt x="390" y="150"/>
                </a:moveTo>
                <a:cubicBezTo>
                  <a:pt x="241" y="110"/>
                  <a:pt x="241" y="110"/>
                  <a:pt x="241" y="110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3" y="5"/>
                  <a:pt x="204" y="0"/>
                  <a:pt x="195" y="2"/>
                </a:cubicBezTo>
                <a:cubicBezTo>
                  <a:pt x="14" y="51"/>
                  <a:pt x="14" y="51"/>
                  <a:pt x="14" y="51"/>
                </a:cubicBezTo>
                <a:cubicBezTo>
                  <a:pt x="5" y="53"/>
                  <a:pt x="0" y="62"/>
                  <a:pt x="2" y="70"/>
                </a:cubicBezTo>
                <a:cubicBezTo>
                  <a:pt x="67" y="311"/>
                  <a:pt x="67" y="311"/>
                  <a:pt x="67" y="311"/>
                </a:cubicBezTo>
                <a:cubicBezTo>
                  <a:pt x="69" y="319"/>
                  <a:pt x="78" y="324"/>
                  <a:pt x="86" y="322"/>
                </a:cubicBezTo>
                <a:cubicBezTo>
                  <a:pt x="159" y="302"/>
                  <a:pt x="159" y="302"/>
                  <a:pt x="159" y="302"/>
                </a:cubicBezTo>
                <a:cubicBezTo>
                  <a:pt x="149" y="339"/>
                  <a:pt x="149" y="339"/>
                  <a:pt x="149" y="339"/>
                </a:cubicBezTo>
                <a:cubicBezTo>
                  <a:pt x="147" y="347"/>
                  <a:pt x="152" y="356"/>
                  <a:pt x="160" y="358"/>
                </a:cubicBezTo>
                <a:cubicBezTo>
                  <a:pt x="322" y="401"/>
                  <a:pt x="322" y="401"/>
                  <a:pt x="322" y="401"/>
                </a:cubicBezTo>
                <a:cubicBezTo>
                  <a:pt x="331" y="404"/>
                  <a:pt x="340" y="399"/>
                  <a:pt x="342" y="391"/>
                </a:cubicBezTo>
                <a:cubicBezTo>
                  <a:pt x="401" y="169"/>
                  <a:pt x="401" y="169"/>
                  <a:pt x="401" y="169"/>
                </a:cubicBezTo>
                <a:cubicBezTo>
                  <a:pt x="403" y="161"/>
                  <a:pt x="398" y="152"/>
                  <a:pt x="390" y="150"/>
                </a:cubicBezTo>
                <a:close/>
                <a:moveTo>
                  <a:pt x="34" y="75"/>
                </a:moveTo>
                <a:cubicBezTo>
                  <a:pt x="191" y="33"/>
                  <a:pt x="191" y="33"/>
                  <a:pt x="191" y="33"/>
                </a:cubicBezTo>
                <a:cubicBezTo>
                  <a:pt x="249" y="249"/>
                  <a:pt x="249" y="249"/>
                  <a:pt x="249" y="249"/>
                </a:cubicBezTo>
                <a:cubicBezTo>
                  <a:pt x="92" y="291"/>
                  <a:pt x="92" y="291"/>
                  <a:pt x="92" y="291"/>
                </a:cubicBezTo>
                <a:lnTo>
                  <a:pt x="34" y="75"/>
                </a:lnTo>
                <a:close/>
                <a:moveTo>
                  <a:pt x="315" y="371"/>
                </a:moveTo>
                <a:cubicBezTo>
                  <a:pt x="179" y="334"/>
                  <a:pt x="179" y="334"/>
                  <a:pt x="179" y="334"/>
                </a:cubicBezTo>
                <a:cubicBezTo>
                  <a:pt x="190" y="294"/>
                  <a:pt x="190" y="294"/>
                  <a:pt x="190" y="294"/>
                </a:cubicBezTo>
                <a:cubicBezTo>
                  <a:pt x="268" y="273"/>
                  <a:pt x="268" y="273"/>
                  <a:pt x="268" y="273"/>
                </a:cubicBezTo>
                <a:cubicBezTo>
                  <a:pt x="276" y="271"/>
                  <a:pt x="282" y="262"/>
                  <a:pt x="279" y="254"/>
                </a:cubicBezTo>
                <a:cubicBezTo>
                  <a:pt x="249" y="142"/>
                  <a:pt x="249" y="142"/>
                  <a:pt x="249" y="142"/>
                </a:cubicBezTo>
                <a:cubicBezTo>
                  <a:pt x="368" y="174"/>
                  <a:pt x="368" y="174"/>
                  <a:pt x="368" y="174"/>
                </a:cubicBezTo>
                <a:lnTo>
                  <a:pt x="315" y="371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121645" tIns="60823" rIns="121645" bIns="60823" numCol="1" anchor="t" anchorCtr="0" compatLnSpc="1"/>
          <a:lstStyle/>
          <a:p>
            <a:pPr defTabSz="1216660">
              <a:defRPr/>
            </a:pPr>
            <a:endParaRPr lang="en-US" sz="319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1679987" y="3392001"/>
            <a:ext cx="1196979" cy="2457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025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专注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4208345" y="3392001"/>
            <a:ext cx="1196979" cy="2457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025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质量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6674044" y="3392001"/>
            <a:ext cx="1196979" cy="2457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025">
              <a:spcBef>
                <a:spcPct val="20000"/>
              </a:spcBef>
              <a:defRPr/>
            </a:pPr>
            <a:r>
              <a:rPr 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售后</a:t>
            </a:r>
            <a:endParaRPr 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8935085" y="3392170"/>
            <a:ext cx="1562100" cy="2457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025">
              <a:spcBef>
                <a:spcPct val="20000"/>
              </a:spcBef>
              <a:defRPr/>
            </a:pPr>
            <a:r>
              <a:rPr 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rPr>
              <a:t>产品更新</a:t>
            </a:r>
            <a:endParaRPr 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Reference Sans Serif" panose="020B060403050404020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391502" y="4232557"/>
            <a:ext cx="1934629" cy="910854"/>
            <a:chOff x="468937" y="2419540"/>
            <a:chExt cx="1934629" cy="910854"/>
          </a:xfrm>
        </p:grpSpPr>
        <p:sp>
          <p:nvSpPr>
            <p:cNvPr id="33" name="TextBox 18"/>
            <p:cNvSpPr txBox="1"/>
            <p:nvPr/>
          </p:nvSpPr>
          <p:spPr>
            <a:xfrm flipH="1">
              <a:off x="468937" y="2419540"/>
              <a:ext cx="1097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 Black" panose="020B0A04020102020204" charset="0"/>
                  <a:sym typeface="MS Reference Sans Serif" panose="020B0604030504040204" charset="0"/>
                </a:rPr>
                <a:t>有重点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Black" panose="020B0A04020102020204" charset="0"/>
                <a:sym typeface="MS Reference Sans Serif" panose="020B060403050404020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470268" y="2823664"/>
              <a:ext cx="1933298" cy="506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抓大放小，什么都做，什么都可能做不好，基于一点，以点带面，</a:t>
              </a:r>
              <a:endPara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906102" y="4232557"/>
            <a:ext cx="1934629" cy="703209"/>
            <a:chOff x="468937" y="2419540"/>
            <a:chExt cx="1934629" cy="703209"/>
          </a:xfrm>
        </p:grpSpPr>
        <p:sp>
          <p:nvSpPr>
            <p:cNvPr id="36" name="TextBox 18"/>
            <p:cNvSpPr txBox="1"/>
            <p:nvPr/>
          </p:nvSpPr>
          <p:spPr>
            <a:xfrm flipH="1">
              <a:off x="468937" y="2419540"/>
              <a:ext cx="14020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 Black" panose="020B0A04020102020204" charset="0"/>
                  <a:sym typeface="MS Reference Sans Serif" panose="020B0604030504040204" charset="0"/>
                </a:rPr>
                <a:t>狠抓质量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Black" panose="020B0A04020102020204" charset="0"/>
                <a:sym typeface="MS Reference Sans Serif" panose="020B0604030504040204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70268" y="2823664"/>
              <a:ext cx="1933298" cy="299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看中长远，注重品质</a:t>
              </a:r>
              <a:endPara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420702" y="4232557"/>
            <a:ext cx="1934629" cy="703209"/>
            <a:chOff x="468937" y="2419540"/>
            <a:chExt cx="1934629" cy="703209"/>
          </a:xfrm>
        </p:grpSpPr>
        <p:sp>
          <p:nvSpPr>
            <p:cNvPr id="39" name="TextBox 18"/>
            <p:cNvSpPr txBox="1"/>
            <p:nvPr/>
          </p:nvSpPr>
          <p:spPr>
            <a:xfrm flipH="1">
              <a:off x="468937" y="2419540"/>
              <a:ext cx="14020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 Black" panose="020B0A04020102020204" charset="0"/>
                  <a:sym typeface="MS Reference Sans Serif" panose="020B0604030504040204" charset="0"/>
                </a:rPr>
                <a:t>反应时间</a:t>
              </a:r>
              <a:endParaRPr 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Black" panose="020B0A04020102020204" charset="0"/>
                <a:sym typeface="MS Reference Sans Serif" panose="020B0604030504040204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470268" y="2823664"/>
              <a:ext cx="1933298" cy="299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解决客户实际问题，不推诿</a:t>
              </a:r>
              <a:endPara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935302" y="4232557"/>
            <a:ext cx="1934629" cy="910854"/>
            <a:chOff x="468937" y="2419540"/>
            <a:chExt cx="1934629" cy="910854"/>
          </a:xfrm>
        </p:grpSpPr>
        <p:sp>
          <p:nvSpPr>
            <p:cNvPr id="42" name="TextBox 18"/>
            <p:cNvSpPr txBox="1"/>
            <p:nvPr/>
          </p:nvSpPr>
          <p:spPr>
            <a:xfrm flipH="1">
              <a:off x="468937" y="2419540"/>
              <a:ext cx="153924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 Black" panose="020B0A04020102020204" charset="0"/>
                  <a:sym typeface="MS Reference Sans Serif" panose="020B0604030504040204" charset="0"/>
                </a:rPr>
                <a:t>紧跟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 Black" panose="020B0A04020102020204" charset="0"/>
                  <a:sym typeface="MS Reference Sans Serif" panose="020B0604030504040204" charset="0"/>
                </a:rPr>
                <a:t>GMP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Black" panose="020B0A04020102020204" charset="0"/>
                <a:sym typeface="MS Reference Sans Serif" panose="020B0604030504040204" charset="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470268" y="2823664"/>
              <a:ext cx="1933298" cy="506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sz="900" dirty="0"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制药行业产品要求高，设备更新快，热点多，必须有研发和技术储备</a:t>
              </a:r>
              <a:endParaRPr 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392075" y="1012714"/>
            <a:ext cx="5544407" cy="617980"/>
            <a:chOff x="551593" y="497013"/>
            <a:chExt cx="5544407" cy="617980"/>
          </a:xfrm>
        </p:grpSpPr>
        <p:sp>
          <p:nvSpPr>
            <p:cNvPr id="45" name="矩形 44"/>
            <p:cNvSpPr/>
            <p:nvPr/>
          </p:nvSpPr>
          <p:spPr>
            <a:xfrm>
              <a:off x="551593" y="497013"/>
              <a:ext cx="5544407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MS Reference Sans Serif" panose="020B0604030504040204" charset="0"/>
                </a:rPr>
                <a:t>经营策略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S Reference Sans Serif" panose="020B0604030504040204" charset="0"/>
              </a:endParaRPr>
            </a:p>
          </p:txBody>
        </p:sp>
        <p:cxnSp>
          <p:nvCxnSpPr>
            <p:cNvPr id="46" name="0 _4"/>
            <p:cNvCxnSpPr/>
            <p:nvPr/>
          </p:nvCxnSpPr>
          <p:spPr>
            <a:xfrm>
              <a:off x="715475" y="1114993"/>
              <a:ext cx="5119805" cy="0"/>
            </a:xfrm>
            <a:prstGeom prst="line">
              <a:avLst/>
            </a:prstGeom>
            <a:ln w="25400">
              <a:gradFill>
                <a:gsLst>
                  <a:gs pos="49000">
                    <a:srgbClr val="3B3838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20" grpId="0"/>
      <p:bldP spid="21" grpId="0"/>
      <p:bldP spid="22" grpId="0"/>
      <p:bldP spid="23" grpId="0"/>
    </p:bldLst>
  </p:timing>
</p:sld>
</file>

<file path=ppt/tags/tag1.xml><?xml version="1.0" encoding="utf-8"?>
<p:tagLst xmlns:p="http://schemas.openxmlformats.org/presentationml/2006/main">
  <p:tag name="MH" val="20160410222114"/>
  <p:tag name="MH_LIBRARY" val="GRAPHIC"/>
  <p:tag name="MH_ORDER" val="Rectangle 165"/>
</p:tagLst>
</file>

<file path=ppt/tags/tag2.xml><?xml version="1.0" encoding="utf-8"?>
<p:tagLst xmlns:p="http://schemas.openxmlformats.org/presentationml/2006/main">
  <p:tag name="MH" val="20160410222114"/>
  <p:tag name="MH_LIBRARY" val="GRAPHIC"/>
  <p:tag name="MH_ORDER" val="Straight Connector 186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KSO_WM_UNIT_TABLE_BEAUTIFY" val="smartTable{76f71fba-979f-43c9-9a45-94e150111f9d}"/>
  <p:tag name="TABLE_ENDDRAG_ORIGIN_RECT" val="849*433"/>
  <p:tag name="TABLE_ENDDRAG_RECT" val="44*55*849*433"/>
</p:tagLst>
</file>

<file path=ppt/tags/tag5.xml><?xml version="1.0" encoding="utf-8"?>
<p:tagLst xmlns:p="http://schemas.openxmlformats.org/presentationml/2006/main">
  <p:tag name="KSO_WPP_MARK_KEY" val="62a2105e-5bc1-4c61-9f74-9aa8823e25af"/>
  <p:tag name="COMMONDATA" val="eyJoZGlkIjoiODY0Nzc3NTRhODFmZTE0ZjEyMGJiMTkzMWQ0NTUzNDcifQ=="/>
</p:tagLst>
</file>

<file path=ppt/theme/theme1.xml><?xml version="1.0" encoding="utf-8"?>
<a:theme xmlns:a="http://schemas.openxmlformats.org/drawingml/2006/main" name="第一PPT，www.1ppt.com">
  <a:themeElements>
    <a:clrScheme name="自定义 9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4D47"/>
      </a:accent1>
      <a:accent2>
        <a:srgbClr val="504D47"/>
      </a:accent2>
      <a:accent3>
        <a:srgbClr val="504D47"/>
      </a:accent3>
      <a:accent4>
        <a:srgbClr val="504D47"/>
      </a:accent4>
      <a:accent5>
        <a:srgbClr val="504D47"/>
      </a:accent5>
      <a:accent6>
        <a:srgbClr val="504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自定义 9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4D47"/>
      </a:accent1>
      <a:accent2>
        <a:srgbClr val="504D47"/>
      </a:accent2>
      <a:accent3>
        <a:srgbClr val="504D47"/>
      </a:accent3>
      <a:accent4>
        <a:srgbClr val="504D47"/>
      </a:accent4>
      <a:accent5>
        <a:srgbClr val="504D47"/>
      </a:accent5>
      <a:accent6>
        <a:srgbClr val="504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1847</Words>
  <Application>WPS 演示</Application>
  <PresentationFormat>自定义</PresentationFormat>
  <Paragraphs>368</Paragraphs>
  <Slides>33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56" baseType="lpstr">
      <vt:lpstr>Arial</vt:lpstr>
      <vt:lpstr>宋体</vt:lpstr>
      <vt:lpstr>Wingdings</vt:lpstr>
      <vt:lpstr>Calibri</vt:lpstr>
      <vt:lpstr>等线</vt:lpstr>
      <vt:lpstr>微软雅黑</vt:lpstr>
      <vt:lpstr>MS Reference Sans Serif</vt:lpstr>
      <vt:lpstr>Verdana</vt:lpstr>
      <vt:lpstr>Calibri</vt:lpstr>
      <vt:lpstr>Century Gothic</vt:lpstr>
      <vt:lpstr>Arial Black</vt:lpstr>
      <vt:lpstr>Arial Unicode MS</vt:lpstr>
      <vt:lpstr>等线 Light</vt:lpstr>
      <vt:lpstr>造字工房悦黑体 常规体</vt:lpstr>
      <vt:lpstr>造字工房悦黑体验版常规体</vt:lpstr>
      <vt:lpstr>Arial</vt:lpstr>
      <vt:lpstr>黑体</vt:lpstr>
      <vt:lpstr>华文行楷</vt:lpstr>
      <vt:lpstr>Cascadia Mono ExtraLight</vt:lpstr>
      <vt:lpstr>Segoe Print</vt:lpstr>
      <vt:lpstr>等线</vt:lpstr>
      <vt:lpstr>第一PPT，www.1ppt.com</vt:lpstr>
      <vt:lpstr>1_第一PPT，www.1ppt.com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干热灭菌柜</vt:lpstr>
      <vt:lpstr>PowerPoint 演示文稿</vt:lpstr>
      <vt:lpstr>PowerPoint 演示文稿</vt:lpstr>
      <vt:lpstr>清洗机</vt:lpstr>
      <vt:lpstr>双锥混合机</vt:lpstr>
      <vt:lpstr>真空干燥箱</vt:lpstr>
      <vt:lpstr>烘箱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招聘人员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简洁素雅</dc:title>
  <dc:creator>第一PPT</dc:creator>
  <cp:keywords>www.1ppt.com</cp:keywords>
  <dc:description>www.1ppt.com</dc:description>
  <cp:lastModifiedBy>Administrator</cp:lastModifiedBy>
  <cp:revision>52</cp:revision>
  <dcterms:created xsi:type="dcterms:W3CDTF">2019-01-17T09:32:00Z</dcterms:created>
  <dcterms:modified xsi:type="dcterms:W3CDTF">2023-09-12T11:48:48Z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CED4B8BAD2B648E9AD718F5C0DA31D3A_13</vt:lpwstr>
  </property>
</Properties>
</file>